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8" r:id="rId3"/>
    <p:sldId id="287" r:id="rId4"/>
    <p:sldId id="288" r:id="rId5"/>
    <p:sldId id="289" r:id="rId6"/>
    <p:sldId id="293" r:id="rId7"/>
    <p:sldId id="292" r:id="rId8"/>
    <p:sldId id="284" r:id="rId9"/>
    <p:sldId id="290" r:id="rId10"/>
    <p:sldId id="295" r:id="rId11"/>
    <p:sldId id="286" r:id="rId12"/>
    <p:sldId id="294" r:id="rId13"/>
    <p:sldId id="297" r:id="rId14"/>
    <p:sldId id="298" r:id="rId15"/>
    <p:sldId id="299" r:id="rId16"/>
    <p:sldId id="300" r:id="rId17"/>
    <p:sldId id="318" r:id="rId18"/>
    <p:sldId id="296" r:id="rId19"/>
    <p:sldId id="302" r:id="rId20"/>
    <p:sldId id="263" r:id="rId21"/>
    <p:sldId id="303" r:id="rId22"/>
    <p:sldId id="304" r:id="rId23"/>
    <p:sldId id="305" r:id="rId24"/>
    <p:sldId id="301" r:id="rId25"/>
    <p:sldId id="307" r:id="rId26"/>
    <p:sldId id="308" r:id="rId27"/>
    <p:sldId id="317" r:id="rId28"/>
    <p:sldId id="313" r:id="rId29"/>
    <p:sldId id="314" r:id="rId30"/>
    <p:sldId id="309" r:id="rId31"/>
    <p:sldId id="312" r:id="rId32"/>
    <p:sldId id="311" r:id="rId33"/>
    <p:sldId id="310" r:id="rId34"/>
    <p:sldId id="319" r:id="rId35"/>
    <p:sldId id="320" r:id="rId36"/>
    <p:sldId id="321" r:id="rId37"/>
    <p:sldId id="279" r:id="rId38"/>
    <p:sldId id="316" r:id="rId39"/>
    <p:sldId id="322" r:id="rId40"/>
  </p:sldIdLst>
  <p:sldSz cx="9144000" cy="5143500" type="screen16x9"/>
  <p:notesSz cx="6858000" cy="9144000"/>
  <p:embeddedFontLst>
    <p:embeddedFont>
      <p:font typeface="Intel Clear" panose="020B0604020203020204" pitchFamily="34" charset="0"/>
      <p:regular r:id="rId42"/>
      <p:bold r:id="rId43"/>
      <p:italic r:id="rId44"/>
      <p:boldItalic r:id="rId45"/>
    </p:embeddedFont>
    <p:embeddedFont>
      <p:font typeface="Intel Clear Pro" panose="020B0804020202060201" pitchFamily="34" charset="-18"/>
      <p:bold r:id="rId46"/>
    </p:embeddedFont>
    <p:embeddedFont>
      <p:font typeface="Lucida Sans Unicode" panose="020B0602030504020204" pitchFamily="34" charset="0"/>
      <p:regular r:id="rId47"/>
    </p:embeddedFont>
    <p:embeddedFont>
      <p:font typeface="Raleway ExtraBold" panose="020B0604020202020204" charset="-18"/>
      <p:bold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Arial Narrow" panose="020B0606020202030204" pitchFamily="34" charset="0"/>
      <p:regular r:id="rId58"/>
      <p:bold r:id="rId59"/>
      <p:italic r:id="rId60"/>
      <p:boldItalic r:id="rId61"/>
    </p:embeddedFont>
    <p:embeddedFont>
      <p:font typeface="Raleway Light" panose="020B0604020202020204" charset="-18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81598-3089-47EC-995B-B75EE87E824B}">
  <a:tblStyle styleId="{C5481598-3089-47EC-995B-B75EE87E8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60" autoAdjust="0"/>
  </p:normalViewPr>
  <p:slideViewPr>
    <p:cSldViewPr snapToGrid="0">
      <p:cViewPr varScale="1">
        <p:scale>
          <a:sx n="119" d="100"/>
          <a:sy n="119" d="100"/>
        </p:scale>
        <p:origin x="4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0257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5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948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720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06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510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394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385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919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14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1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41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329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04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417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683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010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42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867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26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75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538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4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57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52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736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650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798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083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34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706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43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2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85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2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37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15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6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0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ergentmind.com/neural-networ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yground.tensorflow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s.stanford.edu/people/karpathy/convnetjs/demo/mnist.html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cs.ryerson.ca/~aharley/vis/conv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simovinstitute.org/neural-network-zo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tiff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png"/><Relationship Id="rId3" Type="http://schemas.openxmlformats.org/officeDocument/2006/relationships/image" Target="../media/image56.jpeg"/><Relationship Id="rId7" Type="http://schemas.openxmlformats.org/officeDocument/2006/relationships/image" Target="../media/image60.tiff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11" Type="http://schemas.openxmlformats.org/officeDocument/2006/relationships/image" Target="../media/image64.tiff"/><Relationship Id="rId5" Type="http://schemas.openxmlformats.org/officeDocument/2006/relationships/image" Target="../media/image58.png"/><Relationship Id="rId10" Type="http://schemas.openxmlformats.org/officeDocument/2006/relationships/image" Target="../media/image63.tiff"/><Relationship Id="rId4" Type="http://schemas.openxmlformats.org/officeDocument/2006/relationships/image" Target="../media/image57.tiff"/><Relationship Id="rId9" Type="http://schemas.openxmlformats.org/officeDocument/2006/relationships/image" Target="../media/image62.jpeg"/><Relationship Id="rId1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ffinelayer.com/pixsr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quickdraw.withgoogle.com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https://youtu.be/dqxqbvyOnMY?t=2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smtClean="0"/>
              <a:t>Sztuczna Inteligencja dla </a:t>
            </a:r>
            <a:r>
              <a:rPr lang="pl-PL" sz="5400" dirty="0" smtClean="0">
                <a:solidFill>
                  <a:schemeClr val="tx1"/>
                </a:solidFill>
              </a:rPr>
              <a:t>Poetów</a:t>
            </a:r>
            <a:endParaRPr sz="5400" dirty="0"/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74562" y="486827"/>
            <a:ext cx="765086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Programowanie  vs.  </a:t>
            </a:r>
            <a:r>
              <a:rPr lang="pl-PL" sz="4800" dirty="0">
                <a:solidFill>
                  <a:srgbClr val="FFC000"/>
                </a:solidFill>
              </a:rPr>
              <a:t>ML</a:t>
            </a:r>
            <a:r>
              <a:rPr lang="pl-PL" sz="4800" dirty="0" smtClean="0">
                <a:solidFill>
                  <a:srgbClr val="FFC000"/>
                </a:solidFill>
              </a:rPr>
              <a:t/>
            </a:r>
            <a:br>
              <a:rPr lang="pl-PL" sz="4800" dirty="0" smtClean="0">
                <a:solidFill>
                  <a:srgbClr val="FFC000"/>
                </a:solidFill>
              </a:rPr>
            </a:br>
            <a:r>
              <a:rPr lang="pl-PL" sz="4800" dirty="0"/>
              <a:t/>
            </a:r>
            <a:br>
              <a:rPr lang="pl-PL" sz="4800" dirty="0"/>
            </a:b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3" y="1563352"/>
            <a:ext cx="2938076" cy="2730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474" y="1459696"/>
            <a:ext cx="4130172" cy="2857661"/>
          </a:xfrm>
          <a:prstGeom prst="rect">
            <a:avLst/>
          </a:prstGeom>
        </p:spPr>
      </p:pic>
      <p:grpSp>
        <p:nvGrpSpPr>
          <p:cNvPr id="7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8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92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46892" y="400920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Uczenie </a:t>
            </a:r>
            <a:r>
              <a:rPr lang="pl-PL" sz="4800" dirty="0" smtClean="0">
                <a:solidFill>
                  <a:srgbClr val="FFC000"/>
                </a:solidFill>
              </a:rPr>
              <a:t>Maszynowe</a:t>
            </a:r>
            <a:r>
              <a:rPr lang="pl-PL" sz="4800" dirty="0" smtClean="0"/>
              <a:t> 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" name="Picture 6" descr="Image result for machine learning icon transparen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974" y="128427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81"/>
          <p:cNvSpPr txBox="1">
            <a:spLocks/>
          </p:cNvSpPr>
          <p:nvPr/>
        </p:nvSpPr>
        <p:spPr>
          <a:xfrm>
            <a:off x="709722" y="1859031"/>
            <a:ext cx="4757523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 eaLnBrk="1" hangingPunct="1"/>
            <a:r>
              <a:rPr lang="en-US" altLang="en-US" dirty="0"/>
              <a:t>M</a:t>
            </a:r>
            <a:r>
              <a:rPr lang="pl-PL" altLang="en-US" dirty="0"/>
              <a:t>ó</a:t>
            </a:r>
            <a:r>
              <a:rPr lang="en-US" altLang="en-US" dirty="0" err="1"/>
              <a:t>wimy</a:t>
            </a:r>
            <a:r>
              <a:rPr lang="en-US" altLang="en-US" dirty="0"/>
              <a:t>, </a:t>
            </a:r>
            <a:r>
              <a:rPr lang="pl-PL" altLang="en-US" dirty="0"/>
              <a:t>ż</a:t>
            </a:r>
            <a:r>
              <a:rPr lang="en-US" altLang="en-US" dirty="0"/>
              <a:t>e agent </a:t>
            </a:r>
            <a:r>
              <a:rPr lang="en-US" altLang="en-US" dirty="0" err="1"/>
              <a:t>sztucznej</a:t>
            </a:r>
            <a:r>
              <a:rPr lang="en-US" altLang="en-US" dirty="0"/>
              <a:t> </a:t>
            </a:r>
            <a:r>
              <a:rPr lang="en-US" altLang="en-US" dirty="0" err="1"/>
              <a:t>inteligencji</a:t>
            </a:r>
            <a:r>
              <a:rPr lang="en-US" altLang="en-US" dirty="0"/>
              <a:t> </a:t>
            </a:r>
            <a:r>
              <a:rPr lang="en-US" altLang="en-US" dirty="0" err="1"/>
              <a:t>uczy</a:t>
            </a:r>
            <a:r>
              <a:rPr lang="en-US" altLang="en-US" dirty="0"/>
              <a:t> </a:t>
            </a:r>
            <a:r>
              <a:rPr lang="en-US" altLang="en-US" dirty="0" err="1"/>
              <a:t>si</a:t>
            </a:r>
            <a:r>
              <a:rPr lang="he-IL" altLang="en-US" dirty="0"/>
              <a:t>֒</a:t>
            </a:r>
            <a:r>
              <a:rPr lang="pl-PL" altLang="en-US" dirty="0"/>
              <a:t>ę</a:t>
            </a:r>
            <a:r>
              <a:rPr lang="en-US" altLang="en-US" dirty="0"/>
              <a:t>, je</a:t>
            </a:r>
            <a:r>
              <a:rPr lang="pl-PL" altLang="en-US" dirty="0"/>
              <a:t>ś</a:t>
            </a:r>
            <a:r>
              <a:rPr lang="en-US" altLang="en-US" dirty="0"/>
              <a:t>li </a:t>
            </a:r>
            <a:r>
              <a:rPr lang="en-US" altLang="en-US" dirty="0" err="1"/>
              <a:t>poprawia</a:t>
            </a:r>
            <a:r>
              <a:rPr lang="en-US" altLang="en-US" dirty="0"/>
              <a:t> </a:t>
            </a:r>
            <a:r>
              <a:rPr lang="en-US" altLang="en-US" dirty="0" err="1"/>
              <a:t>wyniki</a:t>
            </a:r>
            <a:r>
              <a:rPr lang="en-US" altLang="en-US" dirty="0"/>
              <a:t> </a:t>
            </a:r>
            <a:r>
              <a:rPr lang="en-US" altLang="en-US" dirty="0" err="1"/>
              <a:t>swoich</a:t>
            </a:r>
            <a:r>
              <a:rPr lang="en-US" altLang="en-US" dirty="0"/>
              <a:t> </a:t>
            </a:r>
            <a:r>
              <a:rPr lang="en-US" altLang="en-US" dirty="0" err="1"/>
              <a:t>przysz</a:t>
            </a:r>
            <a:r>
              <a:rPr lang="pl-PL" altLang="en-US" dirty="0"/>
              <a:t>ł</a:t>
            </a:r>
            <a:r>
              <a:rPr lang="en-US" altLang="en-US" dirty="0" err="1"/>
              <a:t>ych</a:t>
            </a:r>
            <a:r>
              <a:rPr lang="en-US" altLang="en-US" dirty="0"/>
              <a:t> </a:t>
            </a:r>
            <a:r>
              <a:rPr lang="en-US" altLang="en-US" dirty="0" err="1"/>
              <a:t>dzia</a:t>
            </a:r>
            <a:r>
              <a:rPr lang="pl-PL" altLang="en-US" dirty="0"/>
              <a:t>łań</a:t>
            </a:r>
            <a:r>
              <a:rPr lang="en-US" altLang="en-US" dirty="0"/>
              <a:t> </a:t>
            </a:r>
            <a:r>
              <a:rPr lang="en-US" altLang="en-US" dirty="0" err="1"/>
              <a:t>na</a:t>
            </a:r>
            <a:r>
              <a:rPr lang="en-US" altLang="en-US" dirty="0"/>
              <a:t> </a:t>
            </a:r>
            <a:r>
              <a:rPr lang="en-US" altLang="en-US" dirty="0" err="1"/>
              <a:t>podstawie</a:t>
            </a:r>
            <a:r>
              <a:rPr lang="en-US" altLang="en-US" dirty="0"/>
              <a:t> </a:t>
            </a:r>
            <a:r>
              <a:rPr lang="pl-PL" altLang="en-US" dirty="0" smtClean="0"/>
              <a:t>otrzymanych danych </a:t>
            </a:r>
            <a:r>
              <a:rPr lang="en-US" altLang="en-US" dirty="0" smtClean="0"/>
              <a:t>i </a:t>
            </a:r>
            <a:r>
              <a:rPr lang="en-US" altLang="en-US" dirty="0" err="1"/>
              <a:t>wynik</a:t>
            </a:r>
            <a:r>
              <a:rPr lang="pl-PL" altLang="en-US" dirty="0"/>
              <a:t>ów</a:t>
            </a:r>
            <a:r>
              <a:rPr lang="en-US" altLang="en-US" dirty="0"/>
              <a:t> </a:t>
            </a:r>
            <a:r>
              <a:rPr lang="en-US" altLang="en-US" dirty="0" err="1"/>
              <a:t>dzia</a:t>
            </a:r>
            <a:r>
              <a:rPr lang="pl-PL" altLang="en-US" dirty="0"/>
              <a:t>łań</a:t>
            </a:r>
            <a:r>
              <a:rPr lang="en-US" altLang="en-US" dirty="0"/>
              <a:t> </a:t>
            </a:r>
            <a:r>
              <a:rPr lang="en-US" altLang="en-US" dirty="0" err="1"/>
              <a:t>poprzednich</a:t>
            </a:r>
            <a:r>
              <a:rPr lang="en-US" altLang="en-US" dirty="0"/>
              <a:t>.</a:t>
            </a:r>
            <a:endParaRPr lang="pl-PL" altLang="en-US" dirty="0"/>
          </a:p>
        </p:txBody>
      </p:sp>
      <p:grpSp>
        <p:nvGrpSpPr>
          <p:cNvPr id="26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7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9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53173" y="384853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Trzy </a:t>
            </a:r>
            <a:r>
              <a:rPr lang="pl-PL" sz="4400" dirty="0">
                <a:solidFill>
                  <a:srgbClr val="FFC000"/>
                </a:solidFill>
              </a:rPr>
              <a:t>podstawowe typy </a:t>
            </a:r>
            <a:r>
              <a:rPr lang="pl-PL" sz="4000" dirty="0"/>
              <a:t>uczenia maszynowego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647201" y="1838220"/>
            <a:ext cx="5806545" cy="290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 eaLnBrk="1" hangingPunct="1">
              <a:lnSpc>
                <a:spcPct val="70000"/>
              </a:lnSpc>
            </a:pPr>
            <a:r>
              <a:rPr lang="pl-PL" altLang="en-US" b="1" dirty="0" err="1"/>
              <a:t>Supervised</a:t>
            </a:r>
            <a:r>
              <a:rPr lang="pl-PL" altLang="en-US" b="1" dirty="0"/>
              <a:t> Learning (klasyfikacja)</a:t>
            </a:r>
          </a:p>
          <a:p>
            <a:pPr marL="474663" lvl="1" indent="-284163" eaLnBrk="1" hangingPunct="1">
              <a:lnSpc>
                <a:spcPct val="70000"/>
              </a:lnSpc>
            </a:pPr>
            <a:r>
              <a:rPr lang="pl-PL" altLang="en-US" sz="1600" dirty="0"/>
              <a:t>Modele predykcyjne oparte na opisanych danych </a:t>
            </a:r>
            <a:r>
              <a:rPr lang="pl-PL" altLang="en-US" sz="1600" dirty="0" err="1"/>
              <a:t>wejsciowych</a:t>
            </a:r>
            <a:r>
              <a:rPr lang="pl-PL" altLang="en-US" sz="1600" dirty="0"/>
              <a:t> np. rozpoznawanie obiektów na zdjęciach</a:t>
            </a:r>
          </a:p>
          <a:p>
            <a:pPr marL="284163" indent="-284163" eaLnBrk="1" hangingPunct="1">
              <a:lnSpc>
                <a:spcPct val="70000"/>
              </a:lnSpc>
            </a:pPr>
            <a:endParaRPr lang="pl-PL" altLang="en-US" dirty="0"/>
          </a:p>
          <a:p>
            <a:pPr marL="284163" indent="-284163" eaLnBrk="1" hangingPunct="1">
              <a:lnSpc>
                <a:spcPct val="70000"/>
              </a:lnSpc>
            </a:pPr>
            <a:r>
              <a:rPr lang="pl-PL" altLang="en-US" b="1" dirty="0" err="1"/>
              <a:t>Unsupervised</a:t>
            </a:r>
            <a:r>
              <a:rPr lang="pl-PL" altLang="en-US" b="1" dirty="0"/>
              <a:t> Learning (</a:t>
            </a:r>
            <a:r>
              <a:rPr lang="pl-PL" altLang="en-US" b="1" dirty="0" err="1"/>
              <a:t>clastering</a:t>
            </a:r>
            <a:r>
              <a:rPr lang="pl-PL" altLang="en-US" b="1" dirty="0"/>
              <a:t>)</a:t>
            </a:r>
          </a:p>
          <a:p>
            <a:pPr marL="474663" lvl="1" indent="-284163" eaLnBrk="1" hangingPunct="1">
              <a:lnSpc>
                <a:spcPct val="70000"/>
              </a:lnSpc>
            </a:pPr>
            <a:r>
              <a:rPr lang="pl-PL" altLang="en-US" sz="1600" dirty="0"/>
              <a:t>Grupowanie i interpretacja informacji  wyłącznie na podstawie danych wejściowych np. grupowanie </a:t>
            </a:r>
            <a:r>
              <a:rPr lang="pl-PL" altLang="en-US" sz="1600" dirty="0" err="1"/>
              <a:t>klientówpozwalające</a:t>
            </a:r>
            <a:r>
              <a:rPr lang="pl-PL" altLang="en-US" sz="1600" dirty="0"/>
              <a:t> skuteczniej do nich dotrzeć</a:t>
            </a:r>
          </a:p>
          <a:p>
            <a:pPr marL="284163" indent="-284163" eaLnBrk="1" hangingPunct="1">
              <a:lnSpc>
                <a:spcPct val="70000"/>
              </a:lnSpc>
            </a:pPr>
            <a:endParaRPr lang="pl-PL" altLang="en-US" dirty="0"/>
          </a:p>
          <a:p>
            <a:pPr marL="284163" indent="-284163" eaLnBrk="1" hangingPunct="1">
              <a:lnSpc>
                <a:spcPct val="70000"/>
              </a:lnSpc>
            </a:pPr>
            <a:r>
              <a:rPr lang="pl-PL" altLang="en-US" b="1" dirty="0" err="1"/>
              <a:t>Reinforcement</a:t>
            </a:r>
            <a:r>
              <a:rPr lang="pl-PL" altLang="en-US" b="1" dirty="0"/>
              <a:t> Learning (gry, roboty) </a:t>
            </a:r>
          </a:p>
          <a:p>
            <a:pPr marL="474663" lvl="1" indent="-284163" eaLnBrk="1" hangingPunct="1">
              <a:lnSpc>
                <a:spcPct val="70000"/>
              </a:lnSpc>
            </a:pPr>
            <a:r>
              <a:rPr lang="pl-PL" altLang="en-US" sz="1600" dirty="0"/>
              <a:t>Algorytmy reagujące na zmiany otoczenia np. roboty, lub gry komputerowe</a:t>
            </a:r>
          </a:p>
          <a:p>
            <a:pPr marL="474663" lvl="1" indent="-284163">
              <a:lnSpc>
                <a:spcPct val="70000"/>
              </a:lnSpc>
            </a:pPr>
            <a:endParaRPr lang="pl-PL" altLang="en-US" sz="105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05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679589" y="1590422"/>
            <a:ext cx="1607608" cy="3047471"/>
            <a:chOff x="5682192" y="720725"/>
            <a:chExt cx="2357438" cy="5078413"/>
          </a:xfrm>
        </p:grpSpPr>
        <p:pic>
          <p:nvPicPr>
            <p:cNvPr id="11" name="Picture 8" descr="Image result for ca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392" y="720725"/>
              <a:ext cx="1362075" cy="158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 descr="Image result for clustering carto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192" y="2193925"/>
              <a:ext cx="2119313" cy="211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692" y="4429125"/>
              <a:ext cx="2055813" cy="137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Bent Arrow 13"/>
            <p:cNvSpPr/>
            <p:nvPr/>
          </p:nvSpPr>
          <p:spPr bwMode="auto">
            <a:xfrm flipH="1" flipV="1">
              <a:off x="7374467" y="720725"/>
              <a:ext cx="665163" cy="879475"/>
            </a:xfrm>
            <a:prstGeom prst="ben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000" tIns="46800" rIns="90000" bIns="468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7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39111" y="1632396"/>
            <a:ext cx="4789712" cy="290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 eaLnBrk="1" hangingPunct="1"/>
            <a:r>
              <a:rPr lang="pl-PL" altLang="en-US" sz="1600" dirty="0"/>
              <a:t>Sieci neuronowe powstały jako uproszczony model działania ludzkiego mózgu (chociaż wciąż nie ma zgody, co do tego, jak mózg działa)</a:t>
            </a:r>
          </a:p>
          <a:p>
            <a:pPr marL="284163" indent="-284163" eaLnBrk="1" hangingPunct="1"/>
            <a:r>
              <a:rPr lang="pl-PL" altLang="en-US" sz="1600" dirty="0"/>
              <a:t>Sieci stały się standardowym sposobem budowanie systemów uczenia maszynowego </a:t>
            </a:r>
          </a:p>
          <a:p>
            <a:pPr marL="284163" indent="-284163" eaLnBrk="1" hangingPunct="1"/>
            <a:r>
              <a:rPr lang="pl-PL" altLang="en-US" sz="1600" dirty="0">
                <a:sym typeface="Wingdings" panose="05000000000000000000" pitchFamily="2" charset="2"/>
              </a:rPr>
              <a:t>Przyczyniły się znacznie do </a:t>
            </a:r>
            <a:r>
              <a:rPr lang="pl-PL" altLang="en-US" sz="1600" dirty="0" err="1">
                <a:sym typeface="Wingdings" panose="05000000000000000000" pitchFamily="2" charset="2"/>
              </a:rPr>
              <a:t>postepów</a:t>
            </a:r>
            <a:r>
              <a:rPr lang="pl-PL" altLang="en-US" sz="1600" dirty="0">
                <a:sym typeface="Wingdings" panose="05000000000000000000" pitchFamily="2" charset="2"/>
              </a:rPr>
              <a:t> w percepcji wizualnej i zrozumieniu języka naturalnego przez komputery</a:t>
            </a:r>
            <a:endParaRPr lang="pl-PL" altLang="en-US" sz="1100" dirty="0">
              <a:sym typeface="Wingdings" panose="05000000000000000000" pitchFamily="2" charset="2"/>
            </a:endParaRPr>
          </a:p>
          <a:p>
            <a:pPr marL="284163" indent="-284163">
              <a:lnSpc>
                <a:spcPct val="70000"/>
              </a:lnSpc>
            </a:pPr>
            <a:endParaRPr lang="pl-PL" altLang="en-US" sz="1400" dirty="0" smtClean="0"/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30" y="2091267"/>
            <a:ext cx="3545452" cy="171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35581" y="4801858"/>
            <a:ext cx="4921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 Light" panose="020B0604020202020204" charset="-18"/>
                <a:hlinkClick r:id="rId4"/>
              </a:rPr>
              <a:t>http://neuralnetworksanddeeplearning.com/chap4.html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309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2" y="3394557"/>
            <a:ext cx="7953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/>
              <a:t>Jak działa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>
                <a:solidFill>
                  <a:schemeClr val="bg1"/>
                </a:solidFill>
              </a:rPr>
              <a:t>Uczenie Maszynowe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85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Sztuczne </a:t>
            </a:r>
            <a:r>
              <a:rPr lang="pl-PL" sz="4800" dirty="0">
                <a:solidFill>
                  <a:srgbClr val="FFC000"/>
                </a:solidFill>
              </a:rPr>
              <a:t>sieci neuronowe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04" y="1681864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ESPOKE SOFTWARE development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4" y="2158936"/>
            <a:ext cx="1849212" cy="184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machine learning icon transparent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30" y="2262030"/>
            <a:ext cx="1935104" cy="19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575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16</a:t>
            </a:fld>
            <a:endParaRPr sz="1200">
              <a:latin typeface="Raleway Light" panose="020B0604020202020204" charset="-18"/>
            </a:endParaRPr>
          </a:p>
        </p:txBody>
      </p:sp>
      <p:pic>
        <p:nvPicPr>
          <p:cNvPr id="10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49" y="1444517"/>
            <a:ext cx="3558173" cy="287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515535" y="1388534"/>
            <a:ext cx="1841720" cy="2237833"/>
            <a:chOff x="219075" y="1289655"/>
            <a:chExt cx="2648902" cy="3544658"/>
          </a:xfrm>
        </p:grpSpPr>
        <p:sp>
          <p:nvSpPr>
            <p:cNvPr id="15" name="TextBox 2"/>
            <p:cNvSpPr txBox="1">
              <a:spLocks noChangeArrowheads="1"/>
            </p:cNvSpPr>
            <p:nvPr/>
          </p:nvSpPr>
          <p:spPr bwMode="auto">
            <a:xfrm>
              <a:off x="219075" y="1289655"/>
              <a:ext cx="2390238" cy="438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Wejście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16" name="Group 45069"/>
            <p:cNvGrpSpPr>
              <a:grpSpLocks/>
            </p:cNvGrpSpPr>
            <p:nvPr/>
          </p:nvGrpSpPr>
          <p:grpSpPr bwMode="auto">
            <a:xfrm>
              <a:off x="644715" y="2826480"/>
              <a:ext cx="2223262" cy="2007833"/>
              <a:chOff x="644715" y="2826480"/>
              <a:chExt cx="2223262" cy="2007833"/>
            </a:xfrm>
          </p:grpSpPr>
          <p:cxnSp>
            <p:nvCxnSpPr>
              <p:cNvPr id="17" name="Straight Arrow Connector 4"/>
              <p:cNvCxnSpPr>
                <a:cxnSpLocks noChangeShapeType="1"/>
              </p:cNvCxnSpPr>
              <p:nvPr/>
            </p:nvCxnSpPr>
            <p:spPr bwMode="auto">
              <a:xfrm>
                <a:off x="1236663" y="3013656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Straight Arrow Connector 12"/>
              <p:cNvCxnSpPr>
                <a:cxnSpLocks noChangeShapeType="1"/>
              </p:cNvCxnSpPr>
              <p:nvPr/>
            </p:nvCxnSpPr>
            <p:spPr bwMode="auto">
              <a:xfrm>
                <a:off x="1180556" y="4582732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" name="Group 6"/>
              <p:cNvGrpSpPr>
                <a:grpSpLocks/>
              </p:cNvGrpSpPr>
              <p:nvPr/>
            </p:nvGrpSpPr>
            <p:grpSpPr bwMode="auto">
              <a:xfrm>
                <a:off x="644715" y="2826480"/>
                <a:ext cx="436986" cy="2007833"/>
                <a:chOff x="644715" y="2826480"/>
                <a:chExt cx="436986" cy="2007833"/>
              </a:xfrm>
            </p:grpSpPr>
            <p:sp>
              <p:nvSpPr>
                <p:cNvPr id="23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700822" y="2826480"/>
                  <a:ext cx="380879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4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644715" y="4395555"/>
                  <a:ext cx="383186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  <p:grpSp>
            <p:nvGrpSpPr>
              <p:cNvPr id="20" name="Group 15"/>
              <p:cNvGrpSpPr>
                <a:grpSpLocks/>
              </p:cNvGrpSpPr>
              <p:nvPr/>
            </p:nvGrpSpPr>
            <p:grpSpPr bwMode="auto">
              <a:xfrm>
                <a:off x="2480014" y="2839359"/>
                <a:ext cx="387963" cy="1967600"/>
                <a:chOff x="591226" y="2826480"/>
                <a:chExt cx="387963" cy="1967600"/>
              </a:xfrm>
            </p:grpSpPr>
            <p:sp>
              <p:nvSpPr>
                <p:cNvPr id="21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591226" y="2826480"/>
                  <a:ext cx="380878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596005" y="4355322"/>
                  <a:ext cx="383184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2467073" y="1987620"/>
            <a:ext cx="2516179" cy="2715962"/>
            <a:chOff x="2467073" y="1987620"/>
            <a:chExt cx="2516179" cy="2715962"/>
          </a:xfrm>
        </p:grpSpPr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050608" y="3004582"/>
              <a:ext cx="4539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>
                  <a:solidFill>
                    <a:schemeClr val="tx1"/>
                  </a:solidFill>
                  <a:latin typeface="Raleway Light" panose="020B0604020202020204" charset="-18"/>
                </a:rPr>
                <a:t>-0.2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28" name="Group 19"/>
            <p:cNvGrpSpPr>
              <a:grpSpLocks/>
            </p:cNvGrpSpPr>
            <p:nvPr/>
          </p:nvGrpSpPr>
          <p:grpSpPr bwMode="auto">
            <a:xfrm>
              <a:off x="2467073" y="1987620"/>
              <a:ext cx="2516179" cy="2715962"/>
              <a:chOff x="1649783" y="2373274"/>
              <a:chExt cx="3617022" cy="4300352"/>
            </a:xfrm>
          </p:grpSpPr>
          <p:cxnSp>
            <p:nvCxnSpPr>
              <p:cNvPr id="29" name="Straight Arrow Connector 18"/>
              <p:cNvCxnSpPr>
                <a:cxnSpLocks noChangeShapeType="1"/>
              </p:cNvCxnSpPr>
              <p:nvPr/>
            </p:nvCxnSpPr>
            <p:spPr bwMode="auto">
              <a:xfrm flipV="1">
                <a:off x="2326647" y="5298981"/>
                <a:ext cx="572030" cy="911592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" name="TextBox 20"/>
              <p:cNvSpPr txBox="1">
                <a:spLocks noChangeArrowheads="1"/>
              </p:cNvSpPr>
              <p:nvPr/>
            </p:nvSpPr>
            <p:spPr bwMode="auto">
              <a:xfrm>
                <a:off x="1649783" y="6235036"/>
                <a:ext cx="2390237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 smtClean="0">
                    <a:solidFill>
                      <a:schemeClr val="tx1"/>
                    </a:solidFill>
                    <a:latin typeface="Raleway Light" panose="020B0604020202020204" charset="-18"/>
                  </a:rPr>
                  <a:t>wagi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2" name="TextBox 11"/>
              <p:cNvSpPr txBox="1">
                <a:spLocks noChangeArrowheads="1"/>
              </p:cNvSpPr>
              <p:nvPr/>
            </p:nvSpPr>
            <p:spPr bwMode="auto">
              <a:xfrm>
                <a:off x="2760307" y="4927087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4" name="TextBox 28"/>
              <p:cNvSpPr txBox="1">
                <a:spLocks noChangeArrowheads="1"/>
              </p:cNvSpPr>
              <p:nvPr/>
            </p:nvSpPr>
            <p:spPr bwMode="auto">
              <a:xfrm>
                <a:off x="4281766" y="4754922"/>
                <a:ext cx="636456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-2.4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5" name="TextBox 29"/>
              <p:cNvSpPr txBox="1">
                <a:spLocks noChangeArrowheads="1"/>
              </p:cNvSpPr>
              <p:nvPr/>
            </p:nvSpPr>
            <p:spPr bwMode="auto">
              <a:xfrm>
                <a:off x="2512796" y="3554513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6" name="TextBox 30"/>
              <p:cNvSpPr txBox="1">
                <a:spLocks noChangeArrowheads="1"/>
              </p:cNvSpPr>
              <p:nvPr/>
            </p:nvSpPr>
            <p:spPr bwMode="auto">
              <a:xfrm>
                <a:off x="3070510" y="3097645"/>
                <a:ext cx="51663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2.1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7" name="TextBox 31"/>
              <p:cNvSpPr txBox="1">
                <a:spLocks noChangeArrowheads="1"/>
              </p:cNvSpPr>
              <p:nvPr/>
            </p:nvSpPr>
            <p:spPr bwMode="auto">
              <a:xfrm>
                <a:off x="2997666" y="4421242"/>
                <a:ext cx="560412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3.0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8" name="TextBox 32"/>
              <p:cNvSpPr txBox="1">
                <a:spLocks noChangeArrowheads="1"/>
              </p:cNvSpPr>
              <p:nvPr/>
            </p:nvSpPr>
            <p:spPr bwMode="auto">
              <a:xfrm>
                <a:off x="2881631" y="2546958"/>
                <a:ext cx="518934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9" name="TextBox 33"/>
              <p:cNvSpPr txBox="1">
                <a:spLocks noChangeArrowheads="1"/>
              </p:cNvSpPr>
              <p:nvPr/>
            </p:nvSpPr>
            <p:spPr bwMode="auto">
              <a:xfrm>
                <a:off x="4634957" y="2373274"/>
                <a:ext cx="631848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40" name="TextBox 34"/>
              <p:cNvSpPr txBox="1">
                <a:spLocks noChangeArrowheads="1"/>
              </p:cNvSpPr>
              <p:nvPr/>
            </p:nvSpPr>
            <p:spPr bwMode="auto">
              <a:xfrm>
                <a:off x="4650439" y="3528733"/>
                <a:ext cx="495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</p:grp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4537770" y="2265237"/>
            <a:ext cx="3090698" cy="2419892"/>
            <a:chOff x="4516801" y="2719171"/>
            <a:chExt cx="4444142" cy="3832339"/>
          </a:xfrm>
        </p:grpSpPr>
        <p:grpSp>
          <p:nvGrpSpPr>
            <p:cNvPr id="42" name="Group 45068"/>
            <p:cNvGrpSpPr>
              <a:grpSpLocks/>
            </p:cNvGrpSpPr>
            <p:nvPr/>
          </p:nvGrpSpPr>
          <p:grpSpPr bwMode="auto">
            <a:xfrm>
              <a:off x="4516801" y="2719171"/>
              <a:ext cx="4127905" cy="3357314"/>
              <a:chOff x="4516801" y="2719171"/>
              <a:chExt cx="4127905" cy="3357314"/>
            </a:xfrm>
          </p:grpSpPr>
          <p:pic>
            <p:nvPicPr>
              <p:cNvPr id="44" name="Picture 2" descr="https://www.safaribooksonline.com/library/view/neural-networks-with/9781788397872/assets/3df87f1b-ecb1-4e6f-9d83-7d2b082a985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4" t="3278" r="22672" b="5643"/>
              <a:stretch>
                <a:fillRect/>
              </a:stretch>
            </p:blipFill>
            <p:spPr bwMode="auto">
              <a:xfrm>
                <a:off x="6728598" y="4379917"/>
                <a:ext cx="1719943" cy="1446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Oval 14"/>
              <p:cNvSpPr>
                <a:spLocks noChangeArrowheads="1"/>
              </p:cNvSpPr>
              <p:nvPr/>
            </p:nvSpPr>
            <p:spPr bwMode="auto">
              <a:xfrm>
                <a:off x="6347974" y="4179862"/>
                <a:ext cx="2296732" cy="189662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20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cxnSp>
            <p:nvCxnSpPr>
              <p:cNvPr id="46" name="Straight Arrow Connector 24"/>
              <p:cNvCxnSpPr>
                <a:cxnSpLocks noChangeShapeType="1"/>
              </p:cNvCxnSpPr>
              <p:nvPr/>
            </p:nvCxnSpPr>
            <p:spPr bwMode="auto">
              <a:xfrm flipH="1" flipV="1">
                <a:off x="4608265" y="4088627"/>
                <a:ext cx="1796012" cy="74825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Straight Arrow Connector 41"/>
              <p:cNvCxnSpPr>
                <a:cxnSpLocks noChangeShapeType="1"/>
              </p:cNvCxnSpPr>
              <p:nvPr/>
            </p:nvCxnSpPr>
            <p:spPr bwMode="auto">
              <a:xfrm flipH="1">
                <a:off x="4711296" y="4922310"/>
                <a:ext cx="1668643" cy="40954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Straight Arrow Connector 44"/>
              <p:cNvCxnSpPr>
                <a:cxnSpLocks noChangeShapeType="1"/>
              </p:cNvCxnSpPr>
              <p:nvPr/>
            </p:nvCxnSpPr>
            <p:spPr bwMode="auto">
              <a:xfrm flipH="1" flipV="1">
                <a:off x="4516801" y="2719171"/>
                <a:ext cx="1922636" cy="206361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3" name="TextBox 57"/>
            <p:cNvSpPr txBox="1">
              <a:spLocks noChangeArrowheads="1"/>
            </p:cNvSpPr>
            <p:nvPr/>
          </p:nvSpPr>
          <p:spPr bwMode="auto">
            <a:xfrm>
              <a:off x="6426892" y="6112832"/>
              <a:ext cx="2534051" cy="438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Funkcja aktywacyjna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773425" y="2177435"/>
            <a:ext cx="1662535" cy="675065"/>
            <a:chOff x="5773425" y="2177435"/>
            <a:chExt cx="1662535" cy="675065"/>
          </a:xfrm>
        </p:grpSpPr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5773425" y="2177435"/>
              <a:ext cx="166253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Odpowiedź sieci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</p:cNvCxnSpPr>
            <p:nvPr/>
          </p:nvCxnSpPr>
          <p:spPr bwMode="auto">
            <a:xfrm flipH="1">
              <a:off x="5827501" y="2472267"/>
              <a:ext cx="547899" cy="38023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" name="Shape 289"/>
          <p:cNvGrpSpPr/>
          <p:nvPr/>
        </p:nvGrpSpPr>
        <p:grpSpPr>
          <a:xfrm>
            <a:off x="8183627" y="180011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Shape 135"/>
          <p:cNvSpPr txBox="1">
            <a:spLocks noGrp="1"/>
          </p:cNvSpPr>
          <p:nvPr>
            <p:ph type="title"/>
          </p:nvPr>
        </p:nvSpPr>
        <p:spPr>
          <a:xfrm>
            <a:off x="415925" y="414338"/>
            <a:ext cx="7852312" cy="85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Sztuczne </a:t>
            </a:r>
            <a:r>
              <a:rPr lang="pl-PL" sz="4800" dirty="0">
                <a:solidFill>
                  <a:srgbClr val="FFC000"/>
                </a:solidFill>
              </a:rPr>
              <a:t>sieci neuronowe</a:t>
            </a:r>
            <a:endParaRPr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3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6463" y="4144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Sztuczny </a:t>
            </a:r>
            <a:r>
              <a:rPr lang="pl-PL" sz="4800" dirty="0" smtClean="0">
                <a:solidFill>
                  <a:srgbClr val="FFC000"/>
                </a:solidFill>
              </a:rPr>
              <a:t>neuron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17</a:t>
            </a:fld>
            <a:endParaRPr sz="1200">
              <a:latin typeface="Raleway Light" panose="020B0604020202020204" charset="-18"/>
            </a:endParaRPr>
          </a:p>
        </p:txBody>
      </p:sp>
      <p:grpSp>
        <p:nvGrpSpPr>
          <p:cNvPr id="51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 descr="Image result for artificial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7" y="1409642"/>
            <a:ext cx="6200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2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00" y="358375"/>
            <a:ext cx="7282200" cy="857400"/>
          </a:xfrm>
        </p:spPr>
        <p:txBody>
          <a:bodyPr/>
          <a:lstStyle/>
          <a:p>
            <a:r>
              <a:rPr lang="pl-PL" sz="4000" dirty="0" smtClean="0">
                <a:solidFill>
                  <a:srgbClr val="FFC000"/>
                </a:solidFill>
              </a:rPr>
              <a:t>Jak działa </a:t>
            </a:r>
            <a:r>
              <a:rPr lang="pl-PL" sz="4000" dirty="0" smtClean="0"/>
              <a:t>sztuczny neuron?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604300" y="4590300"/>
            <a:ext cx="539700" cy="553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Raleway Light" panose="020B0604020202020204" charset="-18"/>
              </a:rPr>
              <a:t>18</a:t>
            </a:fld>
            <a:endParaRPr lang="en" dirty="0">
              <a:latin typeface="Raleway Light" panose="020B0604020202020204" charset="-18"/>
            </a:endParaRPr>
          </a:p>
        </p:txBody>
      </p:sp>
      <p:pic>
        <p:nvPicPr>
          <p:cNvPr id="6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4" y="1100813"/>
            <a:ext cx="2891403" cy="257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1"/>
          <p:cNvSpPr>
            <a:spLocks noChangeArrowheads="1"/>
          </p:cNvSpPr>
          <p:nvPr/>
        </p:nvSpPr>
        <p:spPr bwMode="auto">
          <a:xfrm rot="10800000">
            <a:off x="3371321" y="2912532"/>
            <a:ext cx="4807480" cy="1786467"/>
          </a:xfrm>
          <a:prstGeom prst="wedgeEllipseCallout">
            <a:avLst>
              <a:gd name="adj1" fmla="val 64647"/>
              <a:gd name="adj2" fmla="val 65366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94112" y="3252786"/>
            <a:ext cx="54498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1.  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(input1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+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(input2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(2 * 2.1) + (3 * -0.2) = 4.2 – 0.6 = 3.6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2.    </a:t>
            </a:r>
            <a:r>
              <a:rPr lang="pl-PL" altLang="en-US" sz="1800" dirty="0" err="1">
                <a:solidFill>
                  <a:schemeClr val="tx1"/>
                </a:solidFill>
                <a:latin typeface="Raleway Light" panose="020B0604020202020204" charset="-18"/>
              </a:rPr>
              <a:t>a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ctivation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function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(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reLU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 f(3.6) = 3.6</a:t>
            </a:r>
            <a:endParaRPr lang="en-US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414993" y="1892298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2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414993" y="2735261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3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3812" y="2115427"/>
            <a:ext cx="330540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2.1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4678" y="2611753"/>
            <a:ext cx="409086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-0.2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2265893" y="2327803"/>
            <a:ext cx="4651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</a:rPr>
              <a:t>f(x)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5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166533"/>
            <a:ext cx="3404650" cy="12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11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83150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>
                <a:solidFill>
                  <a:schemeClr val="tx1"/>
                </a:solidFill>
              </a:rPr>
              <a:t>System </a:t>
            </a:r>
            <a:r>
              <a:rPr lang="pl-PL" sz="4800" dirty="0" smtClean="0">
                <a:solidFill>
                  <a:srgbClr val="FFC000"/>
                </a:solidFill>
              </a:rPr>
              <a:t>w działaniu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26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6352984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2922773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90"/>
          <p:cNvSpPr txBox="1"/>
          <p:nvPr/>
        </p:nvSpPr>
        <p:spPr>
          <a:xfrm>
            <a:off x="6987758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52" y="2222416"/>
            <a:ext cx="3459542" cy="18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681175" y="418403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Agenda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685688" y="1851408"/>
            <a:ext cx="8078373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Sztuczna Inteligencja (AI)</a:t>
            </a: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Kluczowe elementy Sztucznej Inteligencji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Jak działa Uczenie Maszynowe (ML)</a:t>
            </a:r>
            <a:r>
              <a:rPr lang="en-US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?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Deep</a:t>
            </a: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Learning 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 różne topologie sieci neuronowych</a:t>
            </a: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Sztuczna Inteligencja - wdrożenia</a:t>
            </a: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Sztuczna Inteligencja i hardware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60" y="-62120"/>
            <a:ext cx="3114342" cy="2251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2340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/>
              <a:t>W jaki sposób </a:t>
            </a:r>
            <a:r>
              <a:rPr lang="pl-PL" sz="4400" dirty="0" smtClean="0">
                <a:solidFill>
                  <a:srgbClr val="FFC000"/>
                </a:solidFill>
              </a:rPr>
              <a:t>sieć się uczy</a:t>
            </a:r>
            <a:r>
              <a:rPr lang="pl-PL" sz="4400" dirty="0" smtClean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70" y="1661408"/>
            <a:ext cx="5274088" cy="28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6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W jaki sposób </a:t>
            </a:r>
            <a:r>
              <a:rPr lang="pl-PL" sz="4400" dirty="0">
                <a:solidFill>
                  <a:srgbClr val="FFC000"/>
                </a:solidFill>
              </a:rPr>
              <a:t>sieć się uczy</a:t>
            </a:r>
            <a:r>
              <a:rPr lang="pl-PL" sz="4400" dirty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8" name="Picture 7" descr="https://4.bp.blogspot.com/-CdpS_IUR11I/WGmUZfXB_pI/AAAAAAAAAf8/DULJ4Pf944s9jnpCPf2LIwZQgwiibjjYACLcB/s1600/backprop_error_examp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19" y="1677408"/>
            <a:ext cx="5795715" cy="267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2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0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7" y="46152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5 epok (</a:t>
            </a:r>
            <a:r>
              <a:rPr lang="pl-PL" sz="4000" dirty="0" smtClean="0">
                <a:solidFill>
                  <a:srgbClr val="FFC000"/>
                </a:solidFill>
              </a:rPr>
              <a:t>250 000 cyfr</a:t>
            </a:r>
            <a:r>
              <a:rPr lang="pl-PL" sz="4000" dirty="0" smtClean="0">
                <a:solidFill>
                  <a:schemeClr val="tx1"/>
                </a:solidFill>
              </a:rPr>
              <a:t>)</a:t>
            </a:r>
            <a:r>
              <a:rPr lang="pl-PL" sz="4000" dirty="0" smtClean="0"/>
              <a:t> później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5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8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>
            <a:off x="6425656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995445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90"/>
          <p:cNvSpPr txBox="1"/>
          <p:nvPr/>
        </p:nvSpPr>
        <p:spPr>
          <a:xfrm>
            <a:off x="7060430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24" y="2222416"/>
            <a:ext cx="3459542" cy="1891253"/>
          </a:xfrm>
          <a:prstGeom prst="rect">
            <a:avLst/>
          </a:prstGeom>
        </p:spPr>
      </p:pic>
      <p:grpSp>
        <p:nvGrpSpPr>
          <p:cNvPr id="30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31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1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Deep</a:t>
            </a:r>
            <a:r>
              <a:rPr lang="pl-PL" dirty="0" smtClean="0"/>
              <a:t> learning </a:t>
            </a:r>
            <a:br>
              <a:rPr lang="pl-PL" dirty="0" smtClean="0"/>
            </a:br>
            <a:r>
              <a:rPr lang="pl-PL" dirty="0" smtClean="0"/>
              <a:t>i </a:t>
            </a:r>
            <a:r>
              <a:rPr lang="pl-PL" dirty="0" smtClean="0">
                <a:solidFill>
                  <a:schemeClr val="bg1"/>
                </a:solidFill>
              </a:rPr>
              <a:t>sieci </a:t>
            </a:r>
            <a:r>
              <a:rPr lang="pl-PL" dirty="0" err="1" smtClean="0">
                <a:solidFill>
                  <a:schemeClr val="bg1"/>
                </a:solidFill>
              </a:rPr>
              <a:t>konwolucyjne</a:t>
            </a:r>
            <a:r>
              <a:rPr lang="pl-PL" dirty="0" smtClean="0"/>
              <a:t> 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844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Dlaczego </a:t>
            </a:r>
            <a:r>
              <a:rPr lang="pl-PL" sz="4800" dirty="0" err="1" smtClean="0">
                <a:solidFill>
                  <a:srgbClr val="FFC000"/>
                </a:solidFill>
              </a:rPr>
              <a:t>deep</a:t>
            </a:r>
            <a:r>
              <a:rPr lang="pl-PL" sz="4800" dirty="0" smtClean="0"/>
              <a:t> learning?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8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9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2" descr="Deep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9406" r="3371" b="8017"/>
          <a:stretch>
            <a:fillRect/>
          </a:stretch>
        </p:blipFill>
        <p:spPr bwMode="auto">
          <a:xfrm>
            <a:off x="4821382" y="1897041"/>
            <a:ext cx="3758422" cy="250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16577" y="1790188"/>
            <a:ext cx="448293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Deep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learning oznacza „głębokie sieci neuronowe”, czyli sieci z wieloma ukrytymi warstwami.</a:t>
            </a:r>
          </a:p>
          <a:p>
            <a:endParaRPr lang="pl-PL" sz="1600" dirty="0">
              <a:solidFill>
                <a:srgbClr val="6D6D6D"/>
              </a:solidFill>
              <a:latin typeface="Raleway Light" panose="020B0604020202020204" charset="-18"/>
            </a:endParaRPr>
          </a:p>
          <a:p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Sieci głębokie zaczęły się pojawiać w latach 90 jako rozwiązanie problemów z widzeniem maszynowym.</a:t>
            </a:r>
          </a:p>
          <a:p>
            <a:endParaRPr lang="pl-PL" sz="1600" dirty="0">
              <a:solidFill>
                <a:srgbClr val="6D6D6D"/>
              </a:solidFill>
              <a:latin typeface="Raleway Light" panose="020B0604020202020204" charset="-18"/>
            </a:endParaRPr>
          </a:p>
          <a:p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Są one jednym z głównych powodów eksplozji popularności systemów AI dzisiaj.</a:t>
            </a:r>
          </a:p>
          <a:p>
            <a:endParaRPr lang="en-US" sz="1600" dirty="0">
              <a:latin typeface="Raleway Light" panose="020B0604020202020204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3012" y="48085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Raleway Light" panose="020B0604020202020204" charset="-18"/>
                <a:hlinkClick r:id="rId4"/>
              </a:rPr>
              <a:t>https://</a:t>
            </a:r>
            <a:r>
              <a:rPr lang="en-US" dirty="0" smtClean="0">
                <a:latin typeface="Raleway Light" panose="020B0604020202020204" charset="-18"/>
                <a:hlinkClick r:id="rId4"/>
              </a:rPr>
              <a:t>playground.tensorflow.org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6718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5400" dirty="0" smtClean="0"/>
              <a:t>Co</a:t>
            </a:r>
            <a:r>
              <a:rPr lang="pl-PL" sz="5400" dirty="0"/>
              <a:t> widzi </a:t>
            </a:r>
            <a:r>
              <a:rPr lang="pl-PL" sz="5400" dirty="0" smtClean="0">
                <a:solidFill>
                  <a:srgbClr val="FFC000"/>
                </a:solidFill>
              </a:rPr>
              <a:t>komputer</a:t>
            </a:r>
            <a:r>
              <a:rPr lang="pl-PL" sz="5400" dirty="0" smtClean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75" y="1936309"/>
            <a:ext cx="6342927" cy="2348184"/>
          </a:xfrm>
          <a:prstGeom prst="rect">
            <a:avLst/>
          </a:prstGeom>
        </p:spPr>
      </p:pic>
      <p:grpSp>
        <p:nvGrpSpPr>
          <p:cNvPr id="10" name="Shape 401"/>
          <p:cNvGrpSpPr/>
          <p:nvPr/>
        </p:nvGrpSpPr>
        <p:grpSpPr>
          <a:xfrm>
            <a:off x="7967133" y="408260"/>
            <a:ext cx="863600" cy="675473"/>
            <a:chOff x="1244325" y="314425"/>
            <a:chExt cx="444525" cy="370050"/>
          </a:xfrm>
        </p:grpSpPr>
        <p:sp>
          <p:nvSpPr>
            <p:cNvPr id="11" name="Shape 40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40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14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err="1" smtClean="0"/>
              <a:t>Konwo</a:t>
            </a:r>
            <a:r>
              <a:rPr lang="pl-PL" sz="5400" dirty="0" smtClean="0"/>
              <a:t>.. </a:t>
            </a:r>
            <a:r>
              <a:rPr lang="pl-PL" sz="5400" dirty="0" smtClean="0">
                <a:solidFill>
                  <a:srgbClr val="FFC000"/>
                </a:solidFill>
              </a:rPr>
              <a:t>co</a:t>
            </a:r>
            <a:r>
              <a:rPr lang="pl-PL" sz="5400" dirty="0" smtClean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28349" y="4016534"/>
            <a:ext cx="8406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Warstwy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konwolucyjne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b="1" dirty="0" smtClean="0">
                <a:solidFill>
                  <a:srgbClr val="6D6D6D"/>
                </a:solidFill>
                <a:latin typeface="Raleway Light" panose="020B0604020202020204" charset="-18"/>
              </a:rPr>
              <a:t>identyfikują określone cechy z wejściowego obrazu </a:t>
            </a:r>
          </a:p>
          <a:p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(np. krawędzie, kształty) </a:t>
            </a:r>
            <a:r>
              <a:rPr lang="pl-PL" sz="1600" b="1" dirty="0" smtClean="0">
                <a:solidFill>
                  <a:srgbClr val="6D6D6D"/>
                </a:solidFill>
                <a:latin typeface="Raleway Light" panose="020B0604020202020204" charset="-18"/>
              </a:rPr>
              <a:t>dzięki zachowaniu relacji przestrzennych 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pomiędzy pikselami.</a:t>
            </a:r>
            <a:endParaRPr lang="en-US" sz="1600" dirty="0">
              <a:latin typeface="Raleway Light" panose="020B0604020202020204" charset="-1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53" y="1207700"/>
            <a:ext cx="5567423" cy="2831746"/>
          </a:xfrm>
          <a:prstGeom prst="rect">
            <a:avLst/>
          </a:prstGeom>
        </p:spPr>
      </p:pic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30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5400" dirty="0" err="1"/>
              <a:t>Konwo</a:t>
            </a:r>
            <a:r>
              <a:rPr lang="pl-PL" sz="5400" dirty="0"/>
              <a:t>.. </a:t>
            </a:r>
            <a:r>
              <a:rPr lang="pl-PL" sz="5400" dirty="0">
                <a:solidFill>
                  <a:srgbClr val="FFC000"/>
                </a:solidFill>
              </a:rPr>
              <a:t>co</a:t>
            </a:r>
            <a:r>
              <a:rPr lang="pl-PL" sz="5400" dirty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3" y="1286134"/>
            <a:ext cx="3714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5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Jak działają </a:t>
            </a:r>
            <a:r>
              <a:rPr lang="pl-PL" sz="4800" dirty="0" err="1" smtClean="0">
                <a:solidFill>
                  <a:srgbClr val="FFC000"/>
                </a:solidFill>
              </a:rPr>
              <a:t>konwolucje</a:t>
            </a:r>
            <a:r>
              <a:rPr lang="pl-PL" sz="4800" dirty="0" smtClean="0"/>
              <a:t>?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5362" name="Picture 2" descr="https://www.jeremyjordan.me/content/images/2017/07/download--7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8" y="2066824"/>
            <a:ext cx="2178571" cy="16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2" t="16525" r="1"/>
          <a:stretch/>
        </p:blipFill>
        <p:spPr bwMode="auto">
          <a:xfrm>
            <a:off x="3750198" y="3495554"/>
            <a:ext cx="789307" cy="74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4500" r="60063" b="3475"/>
          <a:stretch/>
        </p:blipFill>
        <p:spPr bwMode="auto">
          <a:xfrm>
            <a:off x="3854370" y="1567463"/>
            <a:ext cx="682906" cy="6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0" t="7855" r="51097"/>
          <a:stretch/>
        </p:blipFill>
        <p:spPr bwMode="auto">
          <a:xfrm>
            <a:off x="5578997" y="1180617"/>
            <a:ext cx="2141950" cy="16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1" t="9550" r="348" b="-1695"/>
          <a:stretch/>
        </p:blipFill>
        <p:spPr bwMode="auto">
          <a:xfrm>
            <a:off x="5578996" y="3032893"/>
            <a:ext cx="2129741" cy="16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136741" y="2002420"/>
            <a:ext cx="555585" cy="46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20994" y="3287210"/>
            <a:ext cx="682906" cy="48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10895" y="1851949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66525" y="3810000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>
            <a:hlinkClick r:id="rId6"/>
          </p:cNvPr>
          <p:cNvSpPr/>
          <p:nvPr/>
        </p:nvSpPr>
        <p:spPr>
          <a:xfrm>
            <a:off x="463661" y="4835723"/>
            <a:ext cx="3201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6"/>
              </a:rPr>
              <a:t>http://scs.ryerson.ca/~aharley/vis/conv/</a:t>
            </a:r>
            <a:endParaRPr lang="en-US" sz="1200" dirty="0">
              <a:latin typeface="Raleway Light" panose="020B0604020202020204" charset="-18"/>
            </a:endParaRPr>
          </a:p>
        </p:txBody>
      </p:sp>
      <p:pic>
        <p:nvPicPr>
          <p:cNvPr id="15370" name="Picture 10" descr="enter image description he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7" y="1056673"/>
            <a:ext cx="6829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57848" y="4835723"/>
            <a:ext cx="5519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8"/>
              </a:rPr>
              <a:t>https://cs.stanford.edu/people/karpathy/convnetjs/demo/mnist.html</a:t>
            </a:r>
            <a:endParaRPr lang="en-US" sz="12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2354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73454" y="42512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Inne </a:t>
            </a:r>
            <a:r>
              <a:rPr lang="pl-PL" sz="4000" dirty="0" smtClean="0">
                <a:solidFill>
                  <a:srgbClr val="FFC000"/>
                </a:solidFill>
              </a:rPr>
              <a:t>typy sieci neuronowych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7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8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57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5" y="1182572"/>
            <a:ext cx="5446572" cy="34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01250" y="4835723"/>
            <a:ext cx="4695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 Light" panose="020B0604020202020204" charset="-18"/>
                <a:hlinkClick r:id="rId4"/>
              </a:rPr>
              <a:t>http://www.asimovinstitute.org/neural-network-zoo/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661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Sztuczna Inteligencja (AI)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53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AI we </a:t>
            </a:r>
            <a:r>
              <a:rPr lang="pl-PL" dirty="0" smtClean="0">
                <a:solidFill>
                  <a:schemeClr val="bg1"/>
                </a:solidFill>
              </a:rPr>
              <a:t>wdrożeniach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018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/>
              <a:t>T</a:t>
            </a:r>
            <a:r>
              <a:rPr lang="pl-PL" sz="4800" dirty="0" err="1" smtClean="0"/>
              <a:t>rening</a:t>
            </a:r>
            <a:r>
              <a:rPr lang="en-US" sz="4800" dirty="0" smtClean="0"/>
              <a:t> </a:t>
            </a:r>
            <a:r>
              <a:rPr lang="en-US" sz="4800" dirty="0"/>
              <a:t>vs. </a:t>
            </a:r>
            <a:r>
              <a:rPr lang="en-US" sz="4800" dirty="0">
                <a:solidFill>
                  <a:srgbClr val="FFC000"/>
                </a:solidFill>
              </a:rPr>
              <a:t>inference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22" name="Rectangle 121"/>
          <p:cNvSpPr/>
          <p:nvPr/>
        </p:nvSpPr>
        <p:spPr>
          <a:xfrm>
            <a:off x="2060074" y="179233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560163" y="1775770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560163" y="2058423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560163" y="233997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560163" y="2622624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14746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214746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4214746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95463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795463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795463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33" name="Straight Connector 132"/>
          <p:cNvCxnSpPr>
            <a:stCxn id="123" idx="6"/>
            <a:endCxn id="129" idx="2"/>
          </p:cNvCxnSpPr>
          <p:nvPr/>
        </p:nvCxnSpPr>
        <p:spPr>
          <a:xfrm>
            <a:off x="3778357" y="188176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3" idx="6"/>
            <a:endCxn id="128" idx="2"/>
          </p:cNvCxnSpPr>
          <p:nvPr/>
        </p:nvCxnSpPr>
        <p:spPr>
          <a:xfrm>
            <a:off x="3778357" y="1881765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3" idx="6"/>
            <a:endCxn id="127" idx="2"/>
          </p:cNvCxnSpPr>
          <p:nvPr/>
        </p:nvCxnSpPr>
        <p:spPr>
          <a:xfrm>
            <a:off x="3778357" y="1881765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4" idx="6"/>
            <a:endCxn id="129" idx="2"/>
          </p:cNvCxnSpPr>
          <p:nvPr/>
        </p:nvCxnSpPr>
        <p:spPr>
          <a:xfrm flipV="1">
            <a:off x="3778357" y="2023091"/>
            <a:ext cx="436389" cy="14022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5" idx="6"/>
            <a:endCxn id="128" idx="2"/>
          </p:cNvCxnSpPr>
          <p:nvPr/>
        </p:nvCxnSpPr>
        <p:spPr>
          <a:xfrm flipV="1">
            <a:off x="3778357" y="2304640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4" idx="6"/>
            <a:endCxn id="128" idx="2"/>
          </p:cNvCxnSpPr>
          <p:nvPr/>
        </p:nvCxnSpPr>
        <p:spPr>
          <a:xfrm>
            <a:off x="3778357" y="216331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4" idx="6"/>
            <a:endCxn id="127" idx="2"/>
          </p:cNvCxnSpPr>
          <p:nvPr/>
        </p:nvCxnSpPr>
        <p:spPr>
          <a:xfrm>
            <a:off x="3778357" y="2163314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5" idx="6"/>
            <a:endCxn id="129" idx="2"/>
          </p:cNvCxnSpPr>
          <p:nvPr/>
        </p:nvCxnSpPr>
        <p:spPr>
          <a:xfrm flipV="1">
            <a:off x="3778357" y="2023091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5" idx="6"/>
            <a:endCxn id="127" idx="2"/>
          </p:cNvCxnSpPr>
          <p:nvPr/>
        </p:nvCxnSpPr>
        <p:spPr>
          <a:xfrm>
            <a:off x="3778357" y="2445966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6"/>
            <a:endCxn id="129" idx="2"/>
          </p:cNvCxnSpPr>
          <p:nvPr/>
        </p:nvCxnSpPr>
        <p:spPr>
          <a:xfrm flipV="1">
            <a:off x="3778357" y="2023091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6" idx="6"/>
            <a:endCxn id="128" idx="2"/>
          </p:cNvCxnSpPr>
          <p:nvPr/>
        </p:nvCxnSpPr>
        <p:spPr>
          <a:xfrm flipV="1">
            <a:off x="3778357" y="2304640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6" idx="6"/>
            <a:endCxn id="127" idx="2"/>
          </p:cNvCxnSpPr>
          <p:nvPr/>
        </p:nvCxnSpPr>
        <p:spPr>
          <a:xfrm flipV="1">
            <a:off x="3778357" y="258729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6"/>
            <a:endCxn id="132" idx="2"/>
          </p:cNvCxnSpPr>
          <p:nvPr/>
        </p:nvCxnSpPr>
        <p:spPr>
          <a:xfrm>
            <a:off x="4432941" y="2023091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9" idx="6"/>
            <a:endCxn id="131" idx="2"/>
          </p:cNvCxnSpPr>
          <p:nvPr/>
        </p:nvCxnSpPr>
        <p:spPr>
          <a:xfrm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9" idx="6"/>
            <a:endCxn id="130" idx="2"/>
          </p:cNvCxnSpPr>
          <p:nvPr/>
        </p:nvCxnSpPr>
        <p:spPr>
          <a:xfrm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6"/>
            <a:endCxn id="132" idx="2"/>
          </p:cNvCxnSpPr>
          <p:nvPr/>
        </p:nvCxnSpPr>
        <p:spPr>
          <a:xfrm flipV="1"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8" idx="6"/>
            <a:endCxn id="131" idx="2"/>
          </p:cNvCxnSpPr>
          <p:nvPr/>
        </p:nvCxnSpPr>
        <p:spPr>
          <a:xfrm>
            <a:off x="4432941" y="2304640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8" idx="6"/>
            <a:endCxn id="130" idx="2"/>
          </p:cNvCxnSpPr>
          <p:nvPr/>
        </p:nvCxnSpPr>
        <p:spPr>
          <a:xfrm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27" idx="6"/>
            <a:endCxn id="132" idx="2"/>
          </p:cNvCxnSpPr>
          <p:nvPr/>
        </p:nvCxnSpPr>
        <p:spPr>
          <a:xfrm flipV="1"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7" idx="6"/>
            <a:endCxn id="131" idx="2"/>
          </p:cNvCxnSpPr>
          <p:nvPr/>
        </p:nvCxnSpPr>
        <p:spPr>
          <a:xfrm flipV="1"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7" idx="6"/>
            <a:endCxn id="130" idx="2"/>
          </p:cNvCxnSpPr>
          <p:nvPr/>
        </p:nvCxnSpPr>
        <p:spPr>
          <a:xfrm>
            <a:off x="4432941" y="258729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1987343" y="1862996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914611" y="1933659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841880" y="200432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770285" y="2074985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697553" y="2145648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624822" y="2215207"/>
            <a:ext cx="798910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62" name="Straight Arrow Connector 161"/>
          <p:cNvCxnSpPr>
            <a:cxnSpLocks/>
          </p:cNvCxnSpPr>
          <p:nvPr/>
        </p:nvCxnSpPr>
        <p:spPr>
          <a:xfrm flipV="1">
            <a:off x="2439642" y="2381928"/>
            <a:ext cx="527304" cy="5310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2654428" y="2580250"/>
            <a:ext cx="821639" cy="5078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     Lots of labeled data!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574819" y="3874398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0392" y="3925447"/>
            <a:ext cx="648725" cy="425436"/>
          </a:xfrm>
          <a:prstGeom prst="rect">
            <a:avLst/>
          </a:prstGeom>
        </p:spPr>
      </p:pic>
      <p:sp>
        <p:nvSpPr>
          <p:cNvPr id="166" name="TextBox 100"/>
          <p:cNvSpPr txBox="1">
            <a:spLocks noChangeArrowheads="1"/>
          </p:cNvSpPr>
          <p:nvPr/>
        </p:nvSpPr>
        <p:spPr bwMode="auto">
          <a:xfrm>
            <a:off x="1487939" y="1205339"/>
            <a:ext cx="9534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Training</a:t>
            </a:r>
          </a:p>
        </p:txBody>
      </p:sp>
      <p:sp>
        <p:nvSpPr>
          <p:cNvPr id="167" name="TextBox 102"/>
          <p:cNvSpPr txBox="1">
            <a:spLocks noChangeArrowheads="1"/>
          </p:cNvSpPr>
          <p:nvPr/>
        </p:nvSpPr>
        <p:spPr bwMode="auto">
          <a:xfrm>
            <a:off x="1466602" y="3466637"/>
            <a:ext cx="10830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Inference</a:t>
            </a:r>
          </a:p>
        </p:txBody>
      </p:sp>
      <p:sp>
        <p:nvSpPr>
          <p:cNvPr id="168" name="Oval 167"/>
          <p:cNvSpPr/>
          <p:nvPr/>
        </p:nvSpPr>
        <p:spPr>
          <a:xfrm>
            <a:off x="3560163" y="362486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560163" y="390752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3560163" y="4190173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3560163" y="4472826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4214746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214746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4214746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795463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4795463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4795463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78" name="Straight Connector 177"/>
          <p:cNvCxnSpPr>
            <a:stCxn id="168" idx="6"/>
            <a:endCxn id="174" idx="2"/>
          </p:cNvCxnSpPr>
          <p:nvPr/>
        </p:nvCxnSpPr>
        <p:spPr>
          <a:xfrm>
            <a:off x="3778357" y="3730863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68" idx="6"/>
            <a:endCxn id="173" idx="2"/>
          </p:cNvCxnSpPr>
          <p:nvPr/>
        </p:nvCxnSpPr>
        <p:spPr>
          <a:xfrm>
            <a:off x="3778357" y="3730863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68" idx="6"/>
            <a:endCxn id="172" idx="2"/>
          </p:cNvCxnSpPr>
          <p:nvPr/>
        </p:nvCxnSpPr>
        <p:spPr>
          <a:xfrm>
            <a:off x="3778357" y="3730863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69" idx="6"/>
            <a:endCxn id="174" idx="2"/>
          </p:cNvCxnSpPr>
          <p:nvPr/>
        </p:nvCxnSpPr>
        <p:spPr>
          <a:xfrm flipV="1">
            <a:off x="3778357" y="3872189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0" idx="6"/>
            <a:endCxn id="173" idx="2"/>
          </p:cNvCxnSpPr>
          <p:nvPr/>
        </p:nvCxnSpPr>
        <p:spPr>
          <a:xfrm flipV="1">
            <a:off x="3778357" y="415484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69" idx="6"/>
            <a:endCxn id="173" idx="2"/>
          </p:cNvCxnSpPr>
          <p:nvPr/>
        </p:nvCxnSpPr>
        <p:spPr>
          <a:xfrm>
            <a:off x="3778357" y="401351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9" idx="6"/>
            <a:endCxn id="172" idx="2"/>
          </p:cNvCxnSpPr>
          <p:nvPr/>
        </p:nvCxnSpPr>
        <p:spPr>
          <a:xfrm>
            <a:off x="3778357" y="4013515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0" idx="6"/>
            <a:endCxn id="174" idx="2"/>
          </p:cNvCxnSpPr>
          <p:nvPr/>
        </p:nvCxnSpPr>
        <p:spPr>
          <a:xfrm flipV="1">
            <a:off x="3778357" y="3872189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0" idx="6"/>
            <a:endCxn id="172" idx="2"/>
          </p:cNvCxnSpPr>
          <p:nvPr/>
        </p:nvCxnSpPr>
        <p:spPr>
          <a:xfrm>
            <a:off x="3778357" y="4296168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1" idx="6"/>
            <a:endCxn id="174" idx="2"/>
          </p:cNvCxnSpPr>
          <p:nvPr/>
        </p:nvCxnSpPr>
        <p:spPr>
          <a:xfrm flipV="1">
            <a:off x="3778357" y="3872189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1" idx="6"/>
            <a:endCxn id="173" idx="2"/>
          </p:cNvCxnSpPr>
          <p:nvPr/>
        </p:nvCxnSpPr>
        <p:spPr>
          <a:xfrm flipV="1">
            <a:off x="3778357" y="4154842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71" idx="6"/>
            <a:endCxn id="172" idx="2"/>
          </p:cNvCxnSpPr>
          <p:nvPr/>
        </p:nvCxnSpPr>
        <p:spPr>
          <a:xfrm flipV="1">
            <a:off x="3778357" y="443749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74" idx="6"/>
            <a:endCxn id="177" idx="2"/>
          </p:cNvCxnSpPr>
          <p:nvPr/>
        </p:nvCxnSpPr>
        <p:spPr>
          <a:xfrm>
            <a:off x="4432941" y="3872189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74" idx="6"/>
            <a:endCxn id="176" idx="2"/>
          </p:cNvCxnSpPr>
          <p:nvPr/>
        </p:nvCxnSpPr>
        <p:spPr>
          <a:xfrm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74" idx="6"/>
            <a:endCxn id="175" idx="2"/>
          </p:cNvCxnSpPr>
          <p:nvPr/>
        </p:nvCxnSpPr>
        <p:spPr>
          <a:xfrm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73" idx="6"/>
            <a:endCxn id="177" idx="2"/>
          </p:cNvCxnSpPr>
          <p:nvPr/>
        </p:nvCxnSpPr>
        <p:spPr>
          <a:xfrm flipV="1"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73" idx="6"/>
            <a:endCxn id="176" idx="2"/>
          </p:cNvCxnSpPr>
          <p:nvPr/>
        </p:nvCxnSpPr>
        <p:spPr>
          <a:xfrm>
            <a:off x="4432941" y="415484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73" idx="6"/>
            <a:endCxn id="175" idx="2"/>
          </p:cNvCxnSpPr>
          <p:nvPr/>
        </p:nvCxnSpPr>
        <p:spPr>
          <a:xfrm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72" idx="6"/>
            <a:endCxn id="177" idx="2"/>
          </p:cNvCxnSpPr>
          <p:nvPr/>
        </p:nvCxnSpPr>
        <p:spPr>
          <a:xfrm flipV="1"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2" idx="6"/>
            <a:endCxn id="176" idx="2"/>
          </p:cNvCxnSpPr>
          <p:nvPr/>
        </p:nvCxnSpPr>
        <p:spPr>
          <a:xfrm flipV="1"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2" idx="6"/>
            <a:endCxn id="175" idx="2"/>
          </p:cNvCxnSpPr>
          <p:nvPr/>
        </p:nvCxnSpPr>
        <p:spPr>
          <a:xfrm>
            <a:off x="4432941" y="4437494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cxnSpLocks/>
          </p:cNvCxnSpPr>
          <p:nvPr/>
        </p:nvCxnSpPr>
        <p:spPr>
          <a:xfrm>
            <a:off x="3179459" y="2019779"/>
            <a:ext cx="2013755" cy="99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cxnSpLocks/>
          </p:cNvCxnSpPr>
          <p:nvPr/>
        </p:nvCxnSpPr>
        <p:spPr>
          <a:xfrm flipV="1">
            <a:off x="3461037" y="2590604"/>
            <a:ext cx="2731979" cy="11041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140"/>
          <p:cNvSpPr txBox="1">
            <a:spLocks noChangeArrowheads="1"/>
          </p:cNvSpPr>
          <p:nvPr/>
        </p:nvSpPr>
        <p:spPr bwMode="auto">
          <a:xfrm>
            <a:off x="5127676" y="1796747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2" name="TextBox 144"/>
          <p:cNvSpPr txBox="1">
            <a:spLocks noChangeArrowheads="1"/>
          </p:cNvSpPr>
          <p:nvPr/>
        </p:nvSpPr>
        <p:spPr bwMode="auto">
          <a:xfrm>
            <a:off x="5062582" y="2667892"/>
            <a:ext cx="68287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Backward</a:t>
            </a:r>
          </a:p>
        </p:txBody>
      </p:sp>
      <p:cxnSp>
        <p:nvCxnSpPr>
          <p:cNvPr id="203" name="Straight Arrow Connector 202"/>
          <p:cNvCxnSpPr>
            <a:cxnSpLocks/>
          </p:cNvCxnSpPr>
          <p:nvPr/>
        </p:nvCxnSpPr>
        <p:spPr>
          <a:xfrm flipV="1">
            <a:off x="4014735" y="2956826"/>
            <a:ext cx="0" cy="600636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148"/>
          <p:cNvSpPr txBox="1">
            <a:spLocks noChangeArrowheads="1"/>
          </p:cNvSpPr>
          <p:nvPr/>
        </p:nvSpPr>
        <p:spPr bwMode="auto">
          <a:xfrm>
            <a:off x="3553805" y="3151150"/>
            <a:ext cx="1000275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Model weights</a:t>
            </a:r>
          </a:p>
        </p:txBody>
      </p:sp>
      <p:cxnSp>
        <p:nvCxnSpPr>
          <p:cNvPr id="205" name="Straight Arrow Connector 204"/>
          <p:cNvCxnSpPr>
            <a:cxnSpLocks/>
          </p:cNvCxnSpPr>
          <p:nvPr/>
        </p:nvCxnSpPr>
        <p:spPr>
          <a:xfrm>
            <a:off x="2470326" y="4148217"/>
            <a:ext cx="3351333" cy="176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150"/>
          <p:cNvSpPr txBox="1">
            <a:spLocks noChangeArrowheads="1"/>
          </p:cNvSpPr>
          <p:nvPr/>
        </p:nvSpPr>
        <p:spPr bwMode="auto">
          <a:xfrm>
            <a:off x="5131653" y="3939540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5935302" y="4084179"/>
            <a:ext cx="708527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247762" y="1957949"/>
            <a:ext cx="897682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“Strawberry”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305779" y="1675297"/>
            <a:ext cx="798911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794" y="1745604"/>
            <a:ext cx="528467" cy="352989"/>
          </a:xfrm>
          <a:prstGeom prst="rect">
            <a:avLst/>
          </a:prstGeom>
        </p:spPr>
      </p:pic>
      <p:sp>
        <p:nvSpPr>
          <p:cNvPr id="211" name="TextBox 210"/>
          <p:cNvSpPr txBox="1"/>
          <p:nvPr/>
        </p:nvSpPr>
        <p:spPr>
          <a:xfrm>
            <a:off x="6404647" y="2246121"/>
            <a:ext cx="639599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</a:t>
            </a:r>
          </a:p>
        </p:txBody>
      </p:sp>
      <p:sp>
        <p:nvSpPr>
          <p:cNvPr id="212" name="Diamond 211"/>
          <p:cNvSpPr/>
          <p:nvPr/>
        </p:nvSpPr>
        <p:spPr>
          <a:xfrm>
            <a:off x="6048945" y="2200853"/>
            <a:ext cx="265925" cy="263882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?</a:t>
            </a:r>
          </a:p>
        </p:txBody>
      </p:sp>
      <p:cxnSp>
        <p:nvCxnSpPr>
          <p:cNvPr id="213" name="Straight Arrow Connector 212"/>
          <p:cNvCxnSpPr>
            <a:cxnSpLocks/>
          </p:cNvCxnSpPr>
          <p:nvPr/>
        </p:nvCxnSpPr>
        <p:spPr>
          <a:xfrm>
            <a:off x="6185317" y="2029716"/>
            <a:ext cx="0" cy="16672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cxnSpLocks/>
          </p:cNvCxnSpPr>
          <p:nvPr/>
        </p:nvCxnSpPr>
        <p:spPr>
          <a:xfrm>
            <a:off x="6181908" y="2463632"/>
            <a:ext cx="0" cy="128077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136"/>
          <p:cNvSpPr txBox="1">
            <a:spLocks noChangeArrowheads="1"/>
          </p:cNvSpPr>
          <p:nvPr/>
        </p:nvSpPr>
        <p:spPr bwMode="auto">
          <a:xfrm>
            <a:off x="6048945" y="2614895"/>
            <a:ext cx="432980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404040"/>
                </a:solidFill>
                <a:latin typeface="Raleway Light" panose="020B0604020202020204" charset="-18"/>
              </a:rPr>
              <a:t>Error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1538453" y="1646590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222584" y="1738231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223" y="2288386"/>
            <a:ext cx="424230" cy="412166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9687" y="1643130"/>
            <a:ext cx="550594" cy="534936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8823" y="1800822"/>
            <a:ext cx="528467" cy="352989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1552090" y="1492014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Human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241903" y="1580342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Bicycle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1641868" y="2748493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 dirty="0">
                <a:solidFill>
                  <a:srgbClr val="003C71"/>
                </a:solidFill>
                <a:latin typeface="Raleway Light" panose="020B0604020202020204" charset="-18"/>
              </a:rPr>
              <a:t>Strawberry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1588456" y="4428661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??????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5" name="TextBox 171"/>
          <p:cNvSpPr txBox="1">
            <a:spLocks noChangeArrowheads="1"/>
          </p:cNvSpPr>
          <p:nvPr/>
        </p:nvSpPr>
        <p:spPr bwMode="auto">
          <a:xfrm rot="16200000">
            <a:off x="6990859" y="3067680"/>
            <a:ext cx="121783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FFC000"/>
                </a:solidFill>
                <a:latin typeface="Raleway Light" panose="020B0604020202020204" charset="-18"/>
              </a:rPr>
              <a:t>Accuracy</a:t>
            </a:r>
          </a:p>
        </p:txBody>
      </p:sp>
      <p:sp>
        <p:nvSpPr>
          <p:cNvPr id="226" name="Freeform 225">
            <a:extLst>
              <a:ext uri="{FF2B5EF4-FFF2-40B4-BE49-F238E27FC236}"/>
            </a:extLst>
          </p:cNvPr>
          <p:cNvSpPr/>
          <p:nvPr/>
        </p:nvSpPr>
        <p:spPr>
          <a:xfrm>
            <a:off x="7784275" y="2828750"/>
            <a:ext cx="0" cy="1244333"/>
          </a:xfrm>
          <a:custGeom>
            <a:avLst/>
            <a:gdLst>
              <a:gd name="connsiteX0" fmla="*/ 0 w 0"/>
              <a:gd name="connsiteY0" fmla="*/ 0 h 1587398"/>
              <a:gd name="connsiteX1" fmla="*/ 0 w 0"/>
              <a:gd name="connsiteY1" fmla="*/ 1587398 h 158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7398">
                <a:moveTo>
                  <a:pt x="0" y="0"/>
                </a:moveTo>
                <a:lnTo>
                  <a:pt x="0" y="1587398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>
              <a:latin typeface="Raleway Light" panose="020B0604020202020204" charset="-18"/>
            </a:endParaRPr>
          </a:p>
        </p:txBody>
      </p:sp>
      <p:cxnSp>
        <p:nvCxnSpPr>
          <p:cNvPr id="227" name="Straight Arrow Connector 226">
            <a:extLst>
              <a:ext uri="{FF2B5EF4-FFF2-40B4-BE49-F238E27FC236}"/>
            </a:extLst>
          </p:cNvPr>
          <p:cNvCxnSpPr>
            <a:cxnSpLocks/>
            <a:stCxn id="208" idx="3"/>
          </p:cNvCxnSpPr>
          <p:nvPr/>
        </p:nvCxnSpPr>
        <p:spPr>
          <a:xfrm flipV="1">
            <a:off x="6145444" y="2035238"/>
            <a:ext cx="50102" cy="7350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12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18614" y="366705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l-PL" sz="4400" dirty="0" smtClean="0">
                <a:sym typeface="Arial"/>
              </a:rPr>
              <a:t>Machine </a:t>
            </a:r>
            <a:r>
              <a:rPr lang="pl-PL" sz="4400" dirty="0" smtClean="0">
                <a:solidFill>
                  <a:srgbClr val="FFC000"/>
                </a:solidFill>
                <a:sym typeface="Arial"/>
              </a:rPr>
              <a:t>learning</a:t>
            </a:r>
            <a:r>
              <a:rPr lang="pl-PL" sz="4400" dirty="0" smtClean="0">
                <a:sym typeface="Arial"/>
              </a:rPr>
              <a:t> w</a:t>
            </a:r>
            <a:r>
              <a:rPr lang="en-US" sz="4400" dirty="0" err="1" smtClean="0">
                <a:sym typeface="Arial"/>
              </a:rPr>
              <a:t>orkflow</a:t>
            </a:r>
            <a:endParaRPr lang="en-US" sz="4400" dirty="0"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651172" y="2623972"/>
            <a:ext cx="7972167" cy="1959458"/>
            <a:chOff x="579920" y="2267712"/>
            <a:chExt cx="7972167" cy="1959458"/>
          </a:xfrm>
        </p:grpSpPr>
        <p:sp>
          <p:nvSpPr>
            <p:cNvPr id="82" name="Shape 870"/>
            <p:cNvSpPr/>
            <p:nvPr/>
          </p:nvSpPr>
          <p:spPr>
            <a:xfrm>
              <a:off x="579920" y="3126336"/>
              <a:ext cx="643373" cy="468778"/>
            </a:xfrm>
            <a:prstGeom prst="flowChartMagneticDisk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341" tIns="45657" rIns="91341" bIns="45657"/>
            <a:lstStyle/>
            <a:p>
              <a:pPr algn="ctr">
                <a:buSzPct val="25000"/>
                <a:defRPr/>
              </a:pPr>
              <a:r>
                <a:rPr lang="pl-PL" sz="900" dirty="0" smtClean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Dane</a:t>
              </a:r>
              <a:endParaRPr lang="en-US" sz="900" dirty="0">
                <a:solidFill>
                  <a:srgbClr val="003C71"/>
                </a:solidFill>
                <a:latin typeface="Raleway Light" panose="020B0604020202020204" charset="-18"/>
                <a:sym typeface="Arial"/>
              </a:endParaRPr>
            </a:p>
          </p:txBody>
        </p:sp>
        <p:grpSp>
          <p:nvGrpSpPr>
            <p:cNvPr id="83" name="Shape 878"/>
            <p:cNvGrpSpPr>
              <a:grpSpLocks/>
            </p:cNvGrpSpPr>
            <p:nvPr/>
          </p:nvGrpSpPr>
          <p:grpSpPr bwMode="auto">
            <a:xfrm>
              <a:off x="6650886" y="3834980"/>
              <a:ext cx="331806" cy="294877"/>
              <a:chOff x="4179207" y="1050528"/>
              <a:chExt cx="1007203" cy="1025329"/>
            </a:xfrm>
          </p:grpSpPr>
          <p:sp>
            <p:nvSpPr>
              <p:cNvPr id="104" name="Shape 879"/>
              <p:cNvSpPr/>
              <p:nvPr/>
            </p:nvSpPr>
            <p:spPr>
              <a:xfrm>
                <a:off x="4186284" y="1050528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5" name="Shape 880"/>
              <p:cNvSpPr/>
              <p:nvPr/>
            </p:nvSpPr>
            <p:spPr>
              <a:xfrm>
                <a:off x="4186284" y="1332213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6" name="Shape 881"/>
              <p:cNvSpPr/>
              <p:nvPr/>
            </p:nvSpPr>
            <p:spPr>
              <a:xfrm>
                <a:off x="4186284" y="1613895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7" name="Shape 882"/>
              <p:cNvSpPr/>
              <p:nvPr/>
            </p:nvSpPr>
            <p:spPr>
              <a:xfrm>
                <a:off x="4179207" y="1891823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8" name="Shape 883"/>
              <p:cNvSpPr/>
              <p:nvPr/>
            </p:nvSpPr>
            <p:spPr>
              <a:xfrm>
                <a:off x="4594354" y="1185736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9" name="Shape 884"/>
              <p:cNvSpPr/>
              <p:nvPr/>
            </p:nvSpPr>
            <p:spPr>
              <a:xfrm>
                <a:off x="4594354" y="1467421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0" name="Shape 885"/>
              <p:cNvSpPr/>
              <p:nvPr/>
            </p:nvSpPr>
            <p:spPr>
              <a:xfrm>
                <a:off x="4594354" y="1749103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1" name="Shape 886"/>
              <p:cNvSpPr/>
              <p:nvPr/>
            </p:nvSpPr>
            <p:spPr>
              <a:xfrm>
                <a:off x="5002425" y="1185736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2" name="Shape 887"/>
              <p:cNvSpPr/>
              <p:nvPr/>
            </p:nvSpPr>
            <p:spPr>
              <a:xfrm>
                <a:off x="5002425" y="1467421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3" name="Shape 888"/>
              <p:cNvSpPr/>
              <p:nvPr/>
            </p:nvSpPr>
            <p:spPr>
              <a:xfrm>
                <a:off x="5002425" y="1749103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cxnSp>
            <p:nvCxnSpPr>
              <p:cNvPr id="114" name="Shape 889"/>
              <p:cNvCxnSpPr>
                <a:cxnSpLocks noChangeShapeType="1"/>
                <a:stCxn id="110" idx="6"/>
                <a:endCxn id="113" idx="2"/>
              </p:cNvCxnSpPr>
              <p:nvPr/>
            </p:nvCxnSpPr>
            <p:spPr bwMode="auto">
              <a:xfrm>
                <a:off x="4778372" y="1838682"/>
                <a:ext cx="225300" cy="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Shape 890"/>
              <p:cNvCxnSpPr>
                <a:cxnSpLocks noChangeShapeType="1"/>
                <a:stCxn id="108" idx="6"/>
                <a:endCxn id="111" idx="2"/>
              </p:cNvCxnSpPr>
              <p:nvPr/>
            </p:nvCxnSpPr>
            <p:spPr bwMode="auto">
              <a:xfrm>
                <a:off x="4778372" y="1277048"/>
                <a:ext cx="225300" cy="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hape 891"/>
              <p:cNvCxnSpPr>
                <a:cxnSpLocks noChangeShapeType="1"/>
                <a:stCxn id="110" idx="7"/>
                <a:endCxn id="112" idx="3"/>
              </p:cNvCxnSpPr>
              <p:nvPr/>
            </p:nvCxnSpPr>
            <p:spPr bwMode="auto">
              <a:xfrm rot="10800000" flipH="1">
                <a:off x="4751590" y="1622525"/>
                <a:ext cx="279000" cy="1515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" name="Shape 892"/>
              <p:cNvCxnSpPr>
                <a:cxnSpLocks noChangeShapeType="1"/>
                <a:stCxn id="109" idx="5"/>
                <a:endCxn id="113" idx="1"/>
              </p:cNvCxnSpPr>
              <p:nvPr/>
            </p:nvCxnSpPr>
            <p:spPr bwMode="auto">
              <a:xfrm>
                <a:off x="4751590" y="1622523"/>
                <a:ext cx="279000" cy="151499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Shape 893"/>
              <p:cNvCxnSpPr>
                <a:cxnSpLocks noChangeShapeType="1"/>
                <a:stCxn id="108" idx="5"/>
                <a:endCxn id="112" idx="1"/>
              </p:cNvCxnSpPr>
              <p:nvPr/>
            </p:nvCxnSpPr>
            <p:spPr bwMode="auto">
              <a:xfrm>
                <a:off x="4751590" y="1341706"/>
                <a:ext cx="279000" cy="1515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" name="Shape 894"/>
              <p:cNvCxnSpPr>
                <a:cxnSpLocks noChangeShapeType="1"/>
                <a:stCxn id="109" idx="6"/>
                <a:endCxn id="111" idx="3"/>
              </p:cNvCxnSpPr>
              <p:nvPr/>
            </p:nvCxnSpPr>
            <p:spPr bwMode="auto">
              <a:xfrm rot="10800000" flipH="1">
                <a:off x="4778372" y="1341865"/>
                <a:ext cx="252000" cy="2160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" name="Shape 895"/>
              <p:cNvCxnSpPr>
                <a:cxnSpLocks noChangeShapeType="1"/>
                <a:stCxn id="104" idx="7"/>
                <a:endCxn id="108" idx="1"/>
              </p:cNvCxnSpPr>
              <p:nvPr/>
            </p:nvCxnSpPr>
            <p:spPr bwMode="auto">
              <a:xfrm>
                <a:off x="4343550" y="1077310"/>
                <a:ext cx="279000" cy="1350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hape 896"/>
              <p:cNvCxnSpPr>
                <a:cxnSpLocks noChangeShapeType="1"/>
                <a:endCxn id="109" idx="0"/>
              </p:cNvCxnSpPr>
              <p:nvPr/>
            </p:nvCxnSpPr>
            <p:spPr bwMode="auto">
              <a:xfrm>
                <a:off x="4378232" y="1177525"/>
                <a:ext cx="308700" cy="2889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" name="Shape 897"/>
              <p:cNvCxnSpPr>
                <a:cxnSpLocks noChangeShapeType="1"/>
                <a:stCxn id="104" idx="5"/>
                <a:endCxn id="110" idx="1"/>
              </p:cNvCxnSpPr>
              <p:nvPr/>
            </p:nvCxnSpPr>
            <p:spPr bwMode="auto">
              <a:xfrm>
                <a:off x="4343550" y="1206625"/>
                <a:ext cx="279000" cy="567299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3" name="Shape 898"/>
              <p:cNvCxnSpPr>
                <a:cxnSpLocks noChangeShapeType="1"/>
                <a:stCxn id="105" idx="7"/>
                <a:endCxn id="108" idx="2"/>
              </p:cNvCxnSpPr>
              <p:nvPr/>
            </p:nvCxnSpPr>
            <p:spPr bwMode="auto">
              <a:xfrm rot="10800000" flipH="1">
                <a:off x="4343550" y="1277127"/>
                <a:ext cx="252000" cy="810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" name="Shape 899"/>
              <p:cNvCxnSpPr>
                <a:cxnSpLocks noChangeShapeType="1"/>
                <a:stCxn id="105" idx="6"/>
                <a:endCxn id="109" idx="1"/>
              </p:cNvCxnSpPr>
              <p:nvPr/>
            </p:nvCxnSpPr>
            <p:spPr bwMode="auto">
              <a:xfrm>
                <a:off x="4370333" y="1422785"/>
                <a:ext cx="252000" cy="702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hape 900"/>
              <p:cNvCxnSpPr>
                <a:cxnSpLocks noChangeShapeType="1"/>
                <a:stCxn id="105" idx="5"/>
                <a:endCxn id="110" idx="2"/>
              </p:cNvCxnSpPr>
              <p:nvPr/>
            </p:nvCxnSpPr>
            <p:spPr bwMode="auto">
              <a:xfrm>
                <a:off x="4343550" y="1487442"/>
                <a:ext cx="252000" cy="3513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hape 901"/>
              <p:cNvCxnSpPr>
                <a:cxnSpLocks noChangeShapeType="1"/>
                <a:stCxn id="106" idx="7"/>
                <a:endCxn id="108" idx="3"/>
              </p:cNvCxnSpPr>
              <p:nvPr/>
            </p:nvCxnSpPr>
            <p:spPr bwMode="auto">
              <a:xfrm rot="10800000" flipH="1">
                <a:off x="4343550" y="1341644"/>
                <a:ext cx="279000" cy="2973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" name="Shape 902"/>
              <p:cNvCxnSpPr>
                <a:cxnSpLocks noChangeShapeType="1"/>
                <a:stCxn id="106" idx="6"/>
                <a:endCxn id="109" idx="2"/>
              </p:cNvCxnSpPr>
              <p:nvPr/>
            </p:nvCxnSpPr>
            <p:spPr bwMode="auto">
              <a:xfrm rot="10800000" flipH="1">
                <a:off x="4370333" y="1557802"/>
                <a:ext cx="225300" cy="1458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Shape 903"/>
              <p:cNvCxnSpPr>
                <a:cxnSpLocks noChangeShapeType="1"/>
                <a:stCxn id="106" idx="5"/>
                <a:endCxn id="110" idx="2"/>
              </p:cNvCxnSpPr>
              <p:nvPr/>
            </p:nvCxnSpPr>
            <p:spPr bwMode="auto">
              <a:xfrm>
                <a:off x="4343550" y="1768259"/>
                <a:ext cx="252000" cy="702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Shape 904"/>
              <p:cNvCxnSpPr>
                <a:cxnSpLocks noChangeShapeType="1"/>
                <a:stCxn id="107" idx="7"/>
                <a:endCxn id="108" idx="3"/>
              </p:cNvCxnSpPr>
              <p:nvPr/>
            </p:nvCxnSpPr>
            <p:spPr bwMode="auto">
              <a:xfrm rot="10800000" flipH="1">
                <a:off x="4335305" y="1341660"/>
                <a:ext cx="287100" cy="5781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" name="Shape 905"/>
              <p:cNvCxnSpPr>
                <a:cxnSpLocks noChangeShapeType="1"/>
                <a:stCxn id="107" idx="6"/>
                <a:endCxn id="109" idx="3"/>
              </p:cNvCxnSpPr>
              <p:nvPr/>
            </p:nvCxnSpPr>
            <p:spPr bwMode="auto">
              <a:xfrm rot="10800000" flipH="1">
                <a:off x="4362087" y="1622617"/>
                <a:ext cx="260100" cy="3618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" name="Shape 906"/>
              <p:cNvCxnSpPr>
                <a:cxnSpLocks noChangeShapeType="1"/>
                <a:stCxn id="107" idx="5"/>
                <a:endCxn id="110" idx="3"/>
              </p:cNvCxnSpPr>
              <p:nvPr/>
            </p:nvCxnSpPr>
            <p:spPr bwMode="auto">
              <a:xfrm rot="10800000" flipH="1">
                <a:off x="4335305" y="1903275"/>
                <a:ext cx="287100" cy="1458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4" name="Shape 907"/>
            <p:cNvSpPr txBox="1"/>
            <p:nvPr/>
          </p:nvSpPr>
          <p:spPr>
            <a:xfrm>
              <a:off x="5492422" y="3781074"/>
              <a:ext cx="1115644" cy="44609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ctr">
                <a:buSzPct val="25000"/>
                <a:defRPr/>
              </a:pPr>
              <a:r>
                <a:rPr lang="pl-PL" sz="1200" dirty="0" smtClean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Wytrenowany Model</a:t>
              </a:r>
              <a:endParaRPr lang="en-US" sz="1200" dirty="0">
                <a:solidFill>
                  <a:srgbClr val="003C71"/>
                </a:solidFill>
                <a:latin typeface="Raleway Light" panose="020B0604020202020204" charset="-18"/>
                <a:sym typeface="Arial"/>
              </a:endParaRPr>
            </a:p>
          </p:txBody>
        </p:sp>
        <p:cxnSp>
          <p:nvCxnSpPr>
            <p:cNvPr id="85" name="Shape 961"/>
            <p:cNvCxnSpPr>
              <a:cxnSpLocks noChangeShapeType="1"/>
            </p:cNvCxnSpPr>
            <p:nvPr/>
          </p:nvCxnSpPr>
          <p:spPr bwMode="auto">
            <a:xfrm flipH="1">
              <a:off x="892976" y="2654968"/>
              <a:ext cx="1112" cy="413692"/>
            </a:xfrm>
            <a:prstGeom prst="straightConnector1">
              <a:avLst/>
            </a:prstGeom>
            <a:noFill/>
            <a:ln w="38100">
              <a:solidFill>
                <a:srgbClr val="003C7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Shape 962"/>
            <p:cNvSpPr txBox="1"/>
            <p:nvPr/>
          </p:nvSpPr>
          <p:spPr>
            <a:xfrm>
              <a:off x="714111" y="2472432"/>
              <a:ext cx="358910" cy="14689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ctr">
                <a:buSzPct val="25000"/>
                <a:defRPr/>
              </a:pPr>
              <a:r>
                <a:rPr lang="pl-PL" sz="1000" dirty="0" smtClean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Opis</a:t>
              </a:r>
              <a:endParaRPr lang="en-US" sz="1000" dirty="0">
                <a:solidFill>
                  <a:srgbClr val="003C71"/>
                </a:solidFill>
                <a:latin typeface="Raleway Light" panose="020B0604020202020204" charset="-18"/>
                <a:sym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698649" y="3014085"/>
              <a:ext cx="1023395" cy="764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Raleway Light" panose="020B0604020202020204" charset="-18"/>
                </a:rPr>
                <a:t>Import </a:t>
              </a:r>
              <a:r>
                <a:rPr lang="pl-PL" dirty="0" smtClean="0">
                  <a:latin typeface="Raleway Light" panose="020B0604020202020204" charset="-18"/>
                </a:rPr>
                <a:t>Danych</a:t>
              </a:r>
              <a:endParaRPr lang="en-US" dirty="0">
                <a:latin typeface="Raleway Light" panose="020B0604020202020204" charset="-18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124290" y="3006524"/>
              <a:ext cx="1023395" cy="764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l-PL" dirty="0" smtClean="0">
                  <a:latin typeface="Raleway Light" panose="020B0604020202020204" charset="-18"/>
                </a:rPr>
                <a:t>Budowa Modelu</a:t>
              </a:r>
              <a:endParaRPr lang="en-US" dirty="0">
                <a:latin typeface="Raleway Light" panose="020B0604020202020204" charset="-18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63266" y="2996803"/>
              <a:ext cx="1023395" cy="764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l-PL" dirty="0" smtClean="0">
                  <a:latin typeface="Raleway Light" panose="020B0604020202020204" charset="-18"/>
                </a:rPr>
                <a:t>Trening</a:t>
              </a:r>
              <a:endParaRPr lang="en-US" dirty="0">
                <a:latin typeface="Raleway Light" panose="020B0604020202020204" charset="-18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975572" y="2996803"/>
              <a:ext cx="1113829" cy="7452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l-PL" dirty="0" smtClean="0">
                  <a:latin typeface="Raleway Light" panose="020B0604020202020204" charset="-18"/>
                </a:rPr>
                <a:t>Wdrożenie</a:t>
              </a:r>
              <a:endParaRPr lang="en-US" dirty="0">
                <a:latin typeface="Raleway Light" panose="020B0604020202020204" charset="-18"/>
              </a:endParaRPr>
            </a:p>
          </p:txBody>
        </p:sp>
        <p:sp>
          <p:nvSpPr>
            <p:cNvPr id="92" name="Isosceles Triangle 91"/>
            <p:cNvSpPr/>
            <p:nvPr/>
          </p:nvSpPr>
          <p:spPr>
            <a:xfrm rot="10800000">
              <a:off x="2918722" y="2488059"/>
              <a:ext cx="3140190" cy="22250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3" name="U-Turn Arrow 92"/>
            <p:cNvSpPr/>
            <p:nvPr/>
          </p:nvSpPr>
          <p:spPr>
            <a:xfrm rot="5400000">
              <a:off x="4153490" y="3225641"/>
              <a:ext cx="403970" cy="320019"/>
            </a:xfrm>
            <a:prstGeom prst="uturn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94" name="U-Turn Arrow 93"/>
            <p:cNvSpPr/>
            <p:nvPr/>
          </p:nvSpPr>
          <p:spPr>
            <a:xfrm rot="16200000">
              <a:off x="4132918" y="3321233"/>
              <a:ext cx="402890" cy="320019"/>
            </a:xfrm>
            <a:prstGeom prst="uturn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608885" y="3298160"/>
              <a:ext cx="374467" cy="19550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6" name="Right Arrow 95"/>
            <p:cNvSpPr/>
            <p:nvPr/>
          </p:nvSpPr>
          <p:spPr>
            <a:xfrm>
              <a:off x="1314181" y="3311121"/>
              <a:ext cx="373356" cy="19658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7" name="Right Arrow 96"/>
            <p:cNvSpPr/>
            <p:nvPr/>
          </p:nvSpPr>
          <p:spPr>
            <a:xfrm>
              <a:off x="2745379" y="3344606"/>
              <a:ext cx="374467" cy="19658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8" name="Right Arrow 97"/>
            <p:cNvSpPr/>
            <p:nvPr/>
          </p:nvSpPr>
          <p:spPr>
            <a:xfrm rot="20067054">
              <a:off x="7152203" y="2956130"/>
              <a:ext cx="374467" cy="19658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9" name="Right Arrow 98"/>
            <p:cNvSpPr/>
            <p:nvPr/>
          </p:nvSpPr>
          <p:spPr>
            <a:xfrm rot="1037047">
              <a:off x="7206195" y="3576297"/>
              <a:ext cx="374467" cy="19550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pic>
          <p:nvPicPr>
            <p:cNvPr id="10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9793" y="2267712"/>
              <a:ext cx="1182294" cy="1148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8" descr="Image result for machine to machine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688" y="3540233"/>
              <a:ext cx="504475" cy="437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7828710" y="4059655"/>
              <a:ext cx="327013" cy="1615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003C71"/>
                  </a:solidFill>
                  <a:latin typeface="Raleway Light" panose="020B0604020202020204" charset="-18"/>
                </a:rPr>
                <a:t>Edge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481220" y="3191227"/>
              <a:ext cx="859210" cy="1615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003C71"/>
                  </a:solidFill>
                  <a:latin typeface="Raleway Light" panose="020B0604020202020204" charset="-18"/>
                </a:rPr>
                <a:t>Cloud/Server</a:t>
              </a: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799112" y="1487190"/>
            <a:ext cx="5498275" cy="1250073"/>
            <a:chOff x="2344738" y="1498600"/>
            <a:chExt cx="8713787" cy="1854200"/>
          </a:xfrm>
        </p:grpSpPr>
        <p:sp>
          <p:nvSpPr>
            <p:cNvPr id="186" name="Rectangle 185"/>
            <p:cNvSpPr/>
            <p:nvPr/>
          </p:nvSpPr>
          <p:spPr>
            <a:xfrm>
              <a:off x="2344738" y="1498600"/>
              <a:ext cx="8713787" cy="1854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>
                <a:latin typeface="Raleway Light" panose="020B0604020202020204" charset="-18"/>
              </a:endParaRPr>
            </a:p>
          </p:txBody>
        </p:sp>
        <p:pic>
          <p:nvPicPr>
            <p:cNvPr id="187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325" y="2001838"/>
              <a:ext cx="2509838" cy="105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5" descr="image00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00" y="2759075"/>
              <a:ext cx="2184400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643938" y="1974850"/>
              <a:ext cx="1265237" cy="9255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0" name="Picture 1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863" y="2124075"/>
              <a:ext cx="1741487" cy="1063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" name="TextBox 190"/>
            <p:cNvSpPr txBox="1"/>
            <p:nvPr/>
          </p:nvSpPr>
          <p:spPr>
            <a:xfrm>
              <a:off x="2592388" y="1646238"/>
              <a:ext cx="2519361" cy="45651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00" dirty="0" smtClean="0">
                  <a:solidFill>
                    <a:schemeClr val="bg1"/>
                  </a:solidFill>
                  <a:latin typeface="Raleway Light" panose="020B0604020202020204" charset="-18"/>
                </a:rPr>
                <a:t>cloud</a:t>
              </a:r>
              <a:endParaRPr lang="en-US" sz="1000" dirty="0">
                <a:solidFill>
                  <a:schemeClr val="bg1"/>
                </a:solidFill>
                <a:latin typeface="Raleway Light" panose="020B0604020202020204" charset="-18"/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  <a:latin typeface="Raleway Light" panose="020B0604020202020204" charset="-18"/>
                </a:rPr>
                <a:t>Command Line Interface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243514" y="1681163"/>
              <a:ext cx="2519361" cy="2282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pl-PL" sz="1000" dirty="0" smtClean="0">
                  <a:solidFill>
                    <a:schemeClr val="bg1"/>
                  </a:solidFill>
                  <a:latin typeface="Raleway Light" panose="020B0604020202020204" charset="-18"/>
                </a:rPr>
                <a:t>Interaktywne</a:t>
              </a:r>
              <a:r>
                <a:rPr lang="en-US" sz="1000" dirty="0" smtClean="0">
                  <a:solidFill>
                    <a:schemeClr val="bg1"/>
                  </a:solidFill>
                  <a:latin typeface="Raleway Light" panose="020B0604020202020204" charset="-18"/>
                </a:rPr>
                <a:t> Notebook</a:t>
              </a:r>
              <a:r>
                <a:rPr lang="pl-PL" sz="1000" dirty="0" smtClean="0">
                  <a:solidFill>
                    <a:schemeClr val="bg1"/>
                  </a:solidFill>
                  <a:latin typeface="Raleway Light" panose="020B0604020202020204" charset="-18"/>
                </a:rPr>
                <a:t>i</a:t>
              </a:r>
              <a:endParaRPr lang="en-US" sz="1000" dirty="0">
                <a:solidFill>
                  <a:schemeClr val="bg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8027988" y="1684338"/>
              <a:ext cx="2520950" cy="2282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  <a:latin typeface="Raleway Light" panose="020B0604020202020204" charset="-18"/>
                </a:rPr>
                <a:t>User Interface</a:t>
              </a:r>
            </a:p>
          </p:txBody>
        </p:sp>
        <p:grpSp>
          <p:nvGrpSpPr>
            <p:cNvPr id="195" name="קבוצה 3"/>
            <p:cNvGrpSpPr>
              <a:grpSpLocks/>
            </p:cNvGrpSpPr>
            <p:nvPr/>
          </p:nvGrpSpPr>
          <p:grpSpPr bwMode="auto">
            <a:xfrm>
              <a:off x="7273925" y="2649538"/>
              <a:ext cx="554038" cy="552450"/>
              <a:chOff x="2092730" y="5864690"/>
              <a:chExt cx="609466" cy="608444"/>
            </a:xfrm>
          </p:grpSpPr>
          <p:sp>
            <p:nvSpPr>
              <p:cNvPr id="196" name="אליפסה 41"/>
              <p:cNvSpPr/>
              <p:nvPr/>
            </p:nvSpPr>
            <p:spPr>
              <a:xfrm>
                <a:off x="2092730" y="5864690"/>
                <a:ext cx="609466" cy="60844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1" anchor="ctr"/>
              <a:lstStyle/>
              <a:p>
                <a:pPr algn="ctr" defTabSz="1218072">
                  <a:defRPr/>
                </a:pPr>
                <a:endParaRPr lang="he-IL" sz="1000" kern="0">
                  <a:solidFill>
                    <a:srgbClr val="0071C5"/>
                  </a:solidFill>
                  <a:latin typeface="Raleway Light" panose="020B0604020202020204" charset="-18"/>
                </a:endParaRPr>
              </a:p>
            </p:txBody>
          </p:sp>
          <p:pic>
            <p:nvPicPr>
              <p:cNvPr id="197" name="תמונה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376" y="5896283"/>
                <a:ext cx="546174" cy="545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98" name="Shape 341"/>
          <p:cNvGrpSpPr/>
          <p:nvPr/>
        </p:nvGrpSpPr>
        <p:grpSpPr>
          <a:xfrm>
            <a:off x="8044406" y="312517"/>
            <a:ext cx="809114" cy="937550"/>
            <a:chOff x="570875" y="4322250"/>
            <a:chExt cx="443300" cy="443325"/>
          </a:xfrm>
        </p:grpSpPr>
        <p:sp>
          <p:nvSpPr>
            <p:cNvPr id="199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89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800" dirty="0" smtClean="0"/>
              <a:t>Machine Learning </a:t>
            </a:r>
            <a:r>
              <a:rPr lang="pl-PL" sz="4800" dirty="0" smtClean="0">
                <a:solidFill>
                  <a:srgbClr val="FFC000"/>
                </a:solidFill>
              </a:rPr>
              <a:t>ZOO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9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Shape 208" descr="cntk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4" y="2326903"/>
            <a:ext cx="1874837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Shape 209" descr="36563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33" y="3227883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Shape 212" descr="Keras_Logo.jpg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05" y="1679624"/>
            <a:ext cx="1058838" cy="10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Shape 213" descr="logo.png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47" y="1489552"/>
            <a:ext cx="1783586" cy="151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Shape 215" descr="main-thumb-t-449747-200-vosprwwgrsgxbcuogpvzqfdrnccpscnt.jpeg"/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7" b="24441"/>
          <a:stretch/>
        </p:blipFill>
        <p:spPr bwMode="auto">
          <a:xfrm>
            <a:off x="6504782" y="2709949"/>
            <a:ext cx="1739900" cy="74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" descr="Image result for pytorch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6" b="25365"/>
          <a:stretch/>
        </p:blipFill>
        <p:spPr bwMode="auto">
          <a:xfrm>
            <a:off x="5863999" y="3618142"/>
            <a:ext cx="2552700" cy="79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Picture 4" descr="Image result for pytorc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0" b="19551"/>
          <a:stretch>
            <a:fillRect/>
          </a:stretch>
        </p:blipFill>
        <p:spPr bwMode="auto">
          <a:xfrm>
            <a:off x="6434554" y="1517616"/>
            <a:ext cx="1830086" cy="80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Picture 6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6" y="1243575"/>
            <a:ext cx="1905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0AD42AE-5F40-CA44-955D-92B64D35CF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3" y="3642995"/>
            <a:ext cx="1664447" cy="940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7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AI </a:t>
            </a:r>
            <a:r>
              <a:rPr lang="pl-PL" dirty="0" smtClean="0">
                <a:solidFill>
                  <a:schemeClr val="tx1"/>
                </a:solidFill>
              </a:rPr>
              <a:t>i </a:t>
            </a:r>
            <a:r>
              <a:rPr lang="pl-PL" dirty="0" smtClean="0">
                <a:solidFill>
                  <a:schemeClr val="bg1"/>
                </a:solidFill>
              </a:rPr>
              <a:t>hardware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459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6741" y="364273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200" dirty="0" smtClean="0"/>
              <a:t>Różne metody wdrożenia </a:t>
            </a:r>
            <a:r>
              <a:rPr lang="en-US" sz="3200" dirty="0" smtClean="0"/>
              <a:t>ML </a:t>
            </a: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pl-PL" sz="3200" dirty="0" smtClean="0">
                <a:solidFill>
                  <a:srgbClr val="FFC000"/>
                </a:solidFill>
              </a:rPr>
              <a:t>na poziomie sprzętowym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074" name="Picture 2" descr="https://res.cloudinary.com/engineering-com/image/upload/w_1000,c_fit,q_auto,f_auto/image002_eiiwx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05" y="1487824"/>
            <a:ext cx="7373298" cy="32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03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>
                <a:solidFill>
                  <a:srgbClr val="FFC000"/>
                </a:solidFill>
              </a:rPr>
              <a:t>Intel</a:t>
            </a:r>
            <a:r>
              <a:rPr lang="en-US" sz="4800" dirty="0" smtClean="0">
                <a:solidFill>
                  <a:schemeClr val="bg2"/>
                </a:solidFill>
              </a:rPr>
              <a:t> </a:t>
            </a:r>
            <a:r>
              <a:rPr lang="en-US" sz="4800" dirty="0" smtClean="0">
                <a:solidFill>
                  <a:schemeClr val="tx1"/>
                </a:solidFill>
              </a:rPr>
              <a:t>AI hardware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9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795760" y="1645920"/>
            <a:ext cx="7641659" cy="2911555"/>
            <a:chOff x="230494" y="916209"/>
            <a:chExt cx="8810534" cy="36828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6BF18F62-8BAB-9E4D-80BD-DE4874B5F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2613" y="1091919"/>
              <a:ext cx="744646" cy="7446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788767D-D958-054E-8EE2-178BA1DF06E4}"/>
                </a:ext>
              </a:extLst>
            </p:cNvPr>
            <p:cNvSpPr/>
            <p:nvPr/>
          </p:nvSpPr>
          <p:spPr>
            <a:xfrm>
              <a:off x="230494" y="973795"/>
              <a:ext cx="1530500" cy="35128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A7BCAA9B-2737-7646-8290-EDA530E12AA1}"/>
                </a:ext>
              </a:extLst>
            </p:cNvPr>
            <p:cNvGrpSpPr/>
            <p:nvPr/>
          </p:nvGrpSpPr>
          <p:grpSpPr>
            <a:xfrm flipH="1">
              <a:off x="454123" y="960364"/>
              <a:ext cx="1318475" cy="1380131"/>
              <a:chOff x="7656486" y="1308384"/>
              <a:chExt cx="1864468" cy="195165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xmlns="" id="{E41B9DCA-3108-E247-98A2-AB4EA9A0D5F7}"/>
                  </a:ext>
                </a:extLst>
              </p:cNvPr>
              <p:cNvSpPr/>
              <p:nvPr/>
            </p:nvSpPr>
            <p:spPr>
              <a:xfrm flipH="1">
                <a:off x="7656486" y="1308384"/>
                <a:ext cx="1864468" cy="1951656"/>
              </a:xfrm>
              <a:custGeom>
                <a:avLst/>
                <a:gdLst>
                  <a:gd name="connsiteX0" fmla="*/ 0 w 2118360"/>
                  <a:gd name="connsiteY0" fmla="*/ 0 h 2217420"/>
                  <a:gd name="connsiteX1" fmla="*/ 228600 w 2118360"/>
                  <a:gd name="connsiteY1" fmla="*/ 30480 h 2217420"/>
                  <a:gd name="connsiteX2" fmla="*/ 464820 w 2118360"/>
                  <a:gd name="connsiteY2" fmla="*/ 213360 h 2217420"/>
                  <a:gd name="connsiteX3" fmla="*/ 2042160 w 2118360"/>
                  <a:gd name="connsiteY3" fmla="*/ 1752600 h 2217420"/>
                  <a:gd name="connsiteX4" fmla="*/ 2103120 w 2118360"/>
                  <a:gd name="connsiteY4" fmla="*/ 1920240 h 2217420"/>
                  <a:gd name="connsiteX5" fmla="*/ 2110740 w 2118360"/>
                  <a:gd name="connsiteY5" fmla="*/ 2217420 h 2217420"/>
                  <a:gd name="connsiteX6" fmla="*/ 2118360 w 2118360"/>
                  <a:gd name="connsiteY6" fmla="*/ 0 h 2217420"/>
                  <a:gd name="connsiteX7" fmla="*/ 0 w 2118360"/>
                  <a:gd name="connsiteY7" fmla="*/ 0 h 221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8360" h="2217420">
                    <a:moveTo>
                      <a:pt x="0" y="0"/>
                    </a:moveTo>
                    <a:lnTo>
                      <a:pt x="228600" y="30480"/>
                    </a:lnTo>
                    <a:lnTo>
                      <a:pt x="464820" y="213360"/>
                    </a:lnTo>
                    <a:lnTo>
                      <a:pt x="2042160" y="1752600"/>
                    </a:lnTo>
                    <a:lnTo>
                      <a:pt x="2103120" y="1920240"/>
                    </a:lnTo>
                    <a:lnTo>
                      <a:pt x="2110740" y="2217420"/>
                    </a:lnTo>
                    <a:lnTo>
                      <a:pt x="21183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Raleway Light" panose="020B0604020202020204" charset="-18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E91416D4-3DAA-6843-BD5B-173F4737E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669045" y="1318381"/>
                <a:ext cx="1819750" cy="181975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CF012B9-DE33-A840-844E-AE1D4942D8DA}"/>
                </a:ext>
              </a:extLst>
            </p:cNvPr>
            <p:cNvSpPr/>
            <p:nvPr/>
          </p:nvSpPr>
          <p:spPr>
            <a:xfrm>
              <a:off x="1937218" y="973795"/>
              <a:ext cx="7039331" cy="351280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C8B669A-07E7-1D4A-8B68-42BB328741FC}"/>
                </a:ext>
              </a:extLst>
            </p:cNvPr>
            <p:cNvSpPr/>
            <p:nvPr/>
          </p:nvSpPr>
          <p:spPr>
            <a:xfrm>
              <a:off x="4582198" y="2984762"/>
              <a:ext cx="953690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Real-time Inference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9C9AFDCE-B90B-BB47-9D81-7B254A514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0715" y="2246457"/>
              <a:ext cx="743675" cy="7436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97333C90-D5A3-6B48-95A6-44E4ED3F5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9417" y="1103119"/>
              <a:ext cx="732692" cy="732692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FE2B2FE-8595-B947-9F61-7507AD70E7EA}"/>
                </a:ext>
              </a:extLst>
            </p:cNvPr>
            <p:cNvSpPr/>
            <p:nvPr/>
          </p:nvSpPr>
          <p:spPr>
            <a:xfrm>
              <a:off x="2958058" y="1828276"/>
              <a:ext cx="1062310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Mainstream Training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92DF7C9-5E30-2F44-8D7E-48F6DE090DA6}"/>
                </a:ext>
              </a:extLst>
            </p:cNvPr>
            <p:cNvSpPr/>
            <p:nvPr/>
          </p:nvSpPr>
          <p:spPr>
            <a:xfrm>
              <a:off x="4632911" y="1825928"/>
              <a:ext cx="858152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Intensive </a:t>
              </a:r>
              <a:b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</a:b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Training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FDA727AF-8C65-9C4E-9497-B23D45BD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3662" y="2255732"/>
              <a:ext cx="732692" cy="732692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57A78BD-7342-8D45-A250-EFE6A96E12F7}"/>
                </a:ext>
              </a:extLst>
            </p:cNvPr>
            <p:cNvSpPr/>
            <p:nvPr/>
          </p:nvSpPr>
          <p:spPr>
            <a:xfrm>
              <a:off x="2915778" y="2980720"/>
              <a:ext cx="1141159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Mainstream Inference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3593F8F-070B-BD45-9661-2321F69387B4}"/>
                </a:ext>
              </a:extLst>
            </p:cNvPr>
            <p:cNvSpPr/>
            <p:nvPr/>
          </p:nvSpPr>
          <p:spPr>
            <a:xfrm>
              <a:off x="4486093" y="4140064"/>
              <a:ext cx="1039733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Higher Inference Throughput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479C36A8-2DA9-F941-8377-515EDA1E2DB7}"/>
                </a:ext>
              </a:extLst>
            </p:cNvPr>
            <p:cNvSpPr/>
            <p:nvPr/>
          </p:nvSpPr>
          <p:spPr>
            <a:xfrm>
              <a:off x="5278918" y="4137896"/>
              <a:ext cx="1092011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Vision</a:t>
              </a:r>
              <a:b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</a:b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1-20W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CA9E94AE-75FA-AF48-AFA9-69FA6423166E}"/>
                </a:ext>
              </a:extLst>
            </p:cNvPr>
            <p:cNvSpPr/>
            <p:nvPr/>
          </p:nvSpPr>
          <p:spPr>
            <a:xfrm>
              <a:off x="6167743" y="4140780"/>
              <a:ext cx="1039733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Speech/Audio</a:t>
              </a:r>
            </a:p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1-100+mW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C335841C-3417-0344-B80B-27C0EB302746}"/>
                </a:ext>
              </a:extLst>
            </p:cNvPr>
            <p:cNvGrpSpPr/>
            <p:nvPr/>
          </p:nvGrpSpPr>
          <p:grpSpPr>
            <a:xfrm>
              <a:off x="2719201" y="3407023"/>
              <a:ext cx="1150288" cy="732487"/>
              <a:chOff x="2347396" y="1251172"/>
              <a:chExt cx="1645994" cy="10481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F3822ECE-8B96-004B-A7E1-F9AD5158D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47396" y="1828547"/>
                <a:ext cx="449336" cy="464716"/>
              </a:xfrm>
              <a:prstGeom prst="rect">
                <a:avLst/>
              </a:prstGeom>
              <a:solidFill>
                <a:srgbClr val="003C71">
                  <a:alpha val="65098"/>
                </a:srgbClr>
              </a:solidFill>
              <a:ln>
                <a:noFill/>
              </a:ln>
              <a:effectLst/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0433BEE6-0AC7-E84E-B506-6F2CEA967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30852" y="1617173"/>
                <a:ext cx="682145" cy="682145"/>
              </a:xfrm>
              <a:prstGeom prst="rect">
                <a:avLst/>
              </a:prstGeom>
              <a:solidFill>
                <a:srgbClr val="003C71">
                  <a:alpha val="65098"/>
                </a:srgbClr>
              </a:solidFill>
              <a:ln>
                <a:noFill/>
              </a:ln>
              <a:effectLst/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A6820AFE-BABD-AB4F-98C6-A3AE1F8AF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50260" y="1251172"/>
                <a:ext cx="1043130" cy="1043130"/>
              </a:xfrm>
              <a:prstGeom prst="rect">
                <a:avLst/>
              </a:prstGeom>
              <a:solidFill>
                <a:srgbClr val="003C71">
                  <a:alpha val="65098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DBDB2601-F827-DF4E-BCBA-9BE06271953C}"/>
                </a:ext>
              </a:extLst>
            </p:cNvPr>
            <p:cNvSpPr/>
            <p:nvPr/>
          </p:nvSpPr>
          <p:spPr>
            <a:xfrm>
              <a:off x="2968876" y="4134624"/>
              <a:ext cx="1039733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Mainstream Inference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4525E9D4-C7C2-DF43-B160-6984C85E7C5A}"/>
                </a:ext>
              </a:extLst>
            </p:cNvPr>
            <p:cNvSpPr/>
            <p:nvPr/>
          </p:nvSpPr>
          <p:spPr>
            <a:xfrm>
              <a:off x="7023243" y="4144049"/>
              <a:ext cx="1039733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Autonomous driving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92663C2-A0FA-2247-81F4-FC036F151DA8}"/>
                </a:ext>
              </a:extLst>
            </p:cNvPr>
            <p:cNvSpPr/>
            <p:nvPr/>
          </p:nvSpPr>
          <p:spPr>
            <a:xfrm>
              <a:off x="8032824" y="4145579"/>
              <a:ext cx="743675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Custom</a:t>
              </a:r>
            </a:p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Inference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D2FA7EAA-7380-A34C-BD5A-22EF7EFBD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2824" y="3387123"/>
              <a:ext cx="743675" cy="7436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6A1CB073-BC40-7248-B421-7CA9E2FE0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0443" y="3363257"/>
              <a:ext cx="802414" cy="80241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F147B803-05F5-8A48-AA32-B8EB4232B1BE}"/>
                </a:ext>
              </a:extLst>
            </p:cNvPr>
            <p:cNvGrpSpPr/>
            <p:nvPr/>
          </p:nvGrpSpPr>
          <p:grpSpPr>
            <a:xfrm>
              <a:off x="6277839" y="3385070"/>
              <a:ext cx="809697" cy="809697"/>
              <a:chOff x="7564110" y="4658946"/>
              <a:chExt cx="1079596" cy="1079596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69AA997E-C133-9540-AFC1-2808BB04F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64110" y="4658946"/>
                <a:ext cx="1079596" cy="1079596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AAB385E6-9C9D-6847-A330-1654DFAEAF11}"/>
                  </a:ext>
                </a:extLst>
              </p:cNvPr>
              <p:cNvSpPr/>
              <p:nvPr/>
            </p:nvSpPr>
            <p:spPr>
              <a:xfrm>
                <a:off x="7805005" y="4955280"/>
                <a:ext cx="654804" cy="596937"/>
              </a:xfrm>
              <a:prstGeom prst="rect">
                <a:avLst/>
              </a:prstGeom>
              <a:noFill/>
            </p:spPr>
            <p:txBody>
              <a:bodyPr wrap="square" lIns="9144" rIns="9144">
                <a:spAutoFit/>
              </a:bodyPr>
              <a:lstStyle/>
              <a:p>
                <a:pPr marL="0" lvl="1" algn="ctr" defTabSz="256747">
                  <a:defRPr/>
                </a:pPr>
                <a:r>
                  <a:rPr lang="en-US" sz="600" dirty="0">
                    <a:solidFill>
                      <a:srgbClr val="0086C6"/>
                    </a:solidFill>
                    <a:latin typeface="Raleway Light" panose="020B0604020202020204" charset="-18"/>
                    <a:cs typeface="Intel Clear" panose="020B0604020203020204" pitchFamily="34" charset="0"/>
                  </a:rPr>
                  <a:t>  Intel</a:t>
                </a:r>
              </a:p>
              <a:p>
                <a:pPr marL="0" lvl="1" algn="r" defTabSz="256747">
                  <a:defRPr/>
                </a:pPr>
                <a:r>
                  <a:rPr lang="en-US" sz="500" b="1" dirty="0">
                    <a:solidFill>
                      <a:srgbClr val="0086C6"/>
                    </a:solidFill>
                    <a:latin typeface="Raleway Light" panose="020B0604020202020204" charset="-18"/>
                    <a:ea typeface="Intel Clear" panose="020B0604020203020204" pitchFamily="34" charset="0"/>
                    <a:cs typeface="Intel Clear" panose="020B0604020203020204" pitchFamily="34" charset="0"/>
                  </a:rPr>
                  <a:t>GNA</a:t>
                </a:r>
              </a:p>
              <a:p>
                <a:pPr marL="0" lvl="1" algn="ctr" defTabSz="256747">
                  <a:defRPr/>
                </a:pPr>
                <a:r>
                  <a:rPr lang="en-US" sz="600" dirty="0">
                    <a:solidFill>
                      <a:srgbClr val="0086C6"/>
                    </a:solidFill>
                    <a:latin typeface="Raleway Light" panose="020B0604020202020204" charset="-18"/>
                    <a:cs typeface="Intel Clear" panose="020B0604020203020204" pitchFamily="34" charset="0"/>
                  </a:rPr>
                  <a:t>    (IP)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E6AEE35E-B835-3343-80AF-035EA13F3F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8017" y="2169812"/>
              <a:ext cx="6718482" cy="9949"/>
            </a:xfrm>
            <a:prstGeom prst="line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8709EB60-504A-1340-B62A-025D6CEC0E77}"/>
                </a:ext>
              </a:extLst>
            </p:cNvPr>
            <p:cNvGrpSpPr/>
            <p:nvPr/>
          </p:nvGrpSpPr>
          <p:grpSpPr>
            <a:xfrm>
              <a:off x="390505" y="2013466"/>
              <a:ext cx="1158656" cy="728981"/>
              <a:chOff x="2391500" y="1251172"/>
              <a:chExt cx="1657967" cy="104313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xmlns="" id="{05E8683C-2690-3349-A38E-3C1763D82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91500" y="1828547"/>
                <a:ext cx="449336" cy="46471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3DA72A3D-E870-A849-8408-D093EBA6D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8889" y="1608887"/>
                <a:ext cx="682145" cy="6821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101600" dir="13500000" sy="23000" kx="1200000" algn="br" rotWithShape="0">
                  <a:prstClr val="black">
                    <a:alpha val="15000"/>
                  </a:prstClr>
                </a:outerShdw>
              </a:effectLst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426C33B8-EB5B-2B4D-89A7-73031F127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06337" y="1251172"/>
                <a:ext cx="1043130" cy="1043130"/>
              </a:xfrm>
              <a:prstGeom prst="rect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D3E8EB80-F813-C846-8C23-CF71A0C408F5}"/>
                </a:ext>
              </a:extLst>
            </p:cNvPr>
            <p:cNvSpPr/>
            <p:nvPr/>
          </p:nvSpPr>
          <p:spPr>
            <a:xfrm>
              <a:off x="544018" y="2739550"/>
              <a:ext cx="969793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Mainstream AI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36642D54-F76B-D84B-A124-6D4148650A76}"/>
                </a:ext>
              </a:extLst>
            </p:cNvPr>
            <p:cNvSpPr/>
            <p:nvPr/>
          </p:nvSpPr>
          <p:spPr>
            <a:xfrm>
              <a:off x="444178" y="4153144"/>
              <a:ext cx="1061748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Flexible Acceleration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E864FA16-34E5-284C-B84F-29E4997E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828" y="3404201"/>
              <a:ext cx="743675" cy="7436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2AE5DD52-63DC-C44C-8E90-6DD75CEB199A}"/>
                </a:ext>
              </a:extLst>
            </p:cNvPr>
            <p:cNvGrpSpPr/>
            <p:nvPr/>
          </p:nvGrpSpPr>
          <p:grpSpPr>
            <a:xfrm flipH="1">
              <a:off x="7660901" y="981288"/>
              <a:ext cx="1318475" cy="1380131"/>
              <a:chOff x="7656486" y="1308384"/>
              <a:chExt cx="1864468" cy="1951656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xmlns="" id="{5C4717F3-C9D2-C743-A758-ECC1CC504C54}"/>
                  </a:ext>
                </a:extLst>
              </p:cNvPr>
              <p:cNvSpPr/>
              <p:nvPr/>
            </p:nvSpPr>
            <p:spPr>
              <a:xfrm flipH="1">
                <a:off x="7656486" y="1308384"/>
                <a:ext cx="1864468" cy="1951656"/>
              </a:xfrm>
              <a:custGeom>
                <a:avLst/>
                <a:gdLst>
                  <a:gd name="connsiteX0" fmla="*/ 0 w 2118360"/>
                  <a:gd name="connsiteY0" fmla="*/ 0 h 2217420"/>
                  <a:gd name="connsiteX1" fmla="*/ 228600 w 2118360"/>
                  <a:gd name="connsiteY1" fmla="*/ 30480 h 2217420"/>
                  <a:gd name="connsiteX2" fmla="*/ 464820 w 2118360"/>
                  <a:gd name="connsiteY2" fmla="*/ 213360 h 2217420"/>
                  <a:gd name="connsiteX3" fmla="*/ 2042160 w 2118360"/>
                  <a:gd name="connsiteY3" fmla="*/ 1752600 h 2217420"/>
                  <a:gd name="connsiteX4" fmla="*/ 2103120 w 2118360"/>
                  <a:gd name="connsiteY4" fmla="*/ 1920240 h 2217420"/>
                  <a:gd name="connsiteX5" fmla="*/ 2110740 w 2118360"/>
                  <a:gd name="connsiteY5" fmla="*/ 2217420 h 2217420"/>
                  <a:gd name="connsiteX6" fmla="*/ 2118360 w 2118360"/>
                  <a:gd name="connsiteY6" fmla="*/ 0 h 2217420"/>
                  <a:gd name="connsiteX7" fmla="*/ 0 w 2118360"/>
                  <a:gd name="connsiteY7" fmla="*/ 0 h 221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8360" h="2217420">
                    <a:moveTo>
                      <a:pt x="0" y="0"/>
                    </a:moveTo>
                    <a:lnTo>
                      <a:pt x="228600" y="30480"/>
                    </a:lnTo>
                    <a:lnTo>
                      <a:pt x="464820" y="213360"/>
                    </a:lnTo>
                    <a:lnTo>
                      <a:pt x="2042160" y="1752600"/>
                    </a:lnTo>
                    <a:lnTo>
                      <a:pt x="2103120" y="1920240"/>
                    </a:lnTo>
                    <a:lnTo>
                      <a:pt x="2110740" y="2217420"/>
                    </a:lnTo>
                    <a:lnTo>
                      <a:pt x="21183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Raleway Light" panose="020B0604020202020204" charset="-18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xmlns="" id="{21EBFA27-EDA0-A243-B6F0-27CEE54B2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669045" y="1318381"/>
                <a:ext cx="1819750" cy="1819750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AC8913BA-7ECE-054E-9901-4FE7541105DD}"/>
                </a:ext>
              </a:extLst>
            </p:cNvPr>
            <p:cNvSpPr/>
            <p:nvPr/>
          </p:nvSpPr>
          <p:spPr>
            <a:xfrm>
              <a:off x="854030" y="965738"/>
              <a:ext cx="959477" cy="559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457178">
                <a:lnSpc>
                  <a:spcPct val="75000"/>
                </a:lnSpc>
              </a:pPr>
              <a:r>
                <a:rPr lang="en-US" sz="10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General</a:t>
              </a:r>
              <a:br>
                <a:rPr lang="en-US" sz="10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20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AI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87E65EC-11EA-D846-9D0C-5708C385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7772" y="3313882"/>
              <a:ext cx="6378727" cy="9446"/>
            </a:xfrm>
            <a:prstGeom prst="line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02E3065D-9539-A74B-8BB1-3E1EC235B2FC}"/>
                </a:ext>
              </a:extLst>
            </p:cNvPr>
            <p:cNvSpPr/>
            <p:nvPr/>
          </p:nvSpPr>
          <p:spPr>
            <a:xfrm>
              <a:off x="8034681" y="955985"/>
              <a:ext cx="1006347" cy="539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457178">
                <a:lnSpc>
                  <a:spcPct val="70000"/>
                </a:lnSpc>
              </a:pPr>
              <a:r>
                <a:rPr lang="en-US" sz="20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Deep </a:t>
              </a:r>
              <a:r>
                <a:rPr lang="en-US" sz="11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Learning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FE8CDA76-EC33-9B49-AE5F-02B6D4C989DA}"/>
                </a:ext>
              </a:extLst>
            </p:cNvPr>
            <p:cNvSpPr/>
            <p:nvPr/>
          </p:nvSpPr>
          <p:spPr>
            <a:xfrm rot="16200000">
              <a:off x="1539708" y="1420333"/>
              <a:ext cx="1301003" cy="292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dirty="0">
                  <a:solidFill>
                    <a:schemeClr val="accent2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8D70D0AB-2E00-9A42-8026-1D9BF576C78E}"/>
                </a:ext>
              </a:extLst>
            </p:cNvPr>
            <p:cNvSpPr/>
            <p:nvPr/>
          </p:nvSpPr>
          <p:spPr>
            <a:xfrm rot="16200000">
              <a:off x="1535608" y="3176362"/>
              <a:ext cx="1301003" cy="292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dirty="0">
                  <a:solidFill>
                    <a:schemeClr val="accent2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inference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6021E6E6-6411-EA4D-9187-73CA00EB03B3}"/>
                </a:ext>
              </a:extLst>
            </p:cNvPr>
            <p:cNvSpPr/>
            <p:nvPr/>
          </p:nvSpPr>
          <p:spPr>
            <a:xfrm rot="16200000">
              <a:off x="2031963" y="1325030"/>
              <a:ext cx="1156590" cy="505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Data Center/ Workstation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7C94029C-1777-0D4C-8A00-CB5C034677EB}"/>
                </a:ext>
              </a:extLst>
            </p:cNvPr>
            <p:cNvSpPr/>
            <p:nvPr/>
          </p:nvSpPr>
          <p:spPr>
            <a:xfrm rot="16200000">
              <a:off x="2034643" y="2487475"/>
              <a:ext cx="1156590" cy="505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Data Center/ Workstation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44BB525D-AEC3-DF4C-BC41-37F646FF5CB4}"/>
                </a:ext>
              </a:extLst>
            </p:cNvPr>
            <p:cNvSpPr/>
            <p:nvPr/>
          </p:nvSpPr>
          <p:spPr>
            <a:xfrm rot="16200000">
              <a:off x="1821360" y="3708240"/>
              <a:ext cx="1355772" cy="425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EDGE</a:t>
              </a:r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/</a:t>
              </a:r>
              <a:b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</a:br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Gateway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rgbClr val="0071C5">
                      <a:alpha val="2000"/>
                    </a:srgbClr>
                  </a:glow>
                </a:effectLst>
                <a:latin typeface="Raleway Light" panose="020B0604020202020204" charset="-18"/>
                <a:cs typeface="Times New Roman" panose="02020603050405020304" pitchFamily="18" charset="0"/>
              </a:endParaRPr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xmlns="" id="{CDEA5748-37AD-4242-A3A8-2C1258370824}"/>
                </a:ext>
              </a:extLst>
            </p:cNvPr>
            <p:cNvSpPr/>
            <p:nvPr/>
          </p:nvSpPr>
          <p:spPr>
            <a:xfrm>
              <a:off x="4096113" y="1303331"/>
              <a:ext cx="381513" cy="381513"/>
            </a:xfrm>
            <a:prstGeom prst="plus">
              <a:avLst>
                <a:gd name="adj" fmla="val 37233"/>
              </a:avLst>
            </a:prstGeom>
            <a:solidFill>
              <a:srgbClr val="E8E6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xmlns="" id="{2E1BEB79-C7C8-9144-9275-4391249F1440}"/>
                </a:ext>
              </a:extLst>
            </p:cNvPr>
            <p:cNvSpPr/>
            <p:nvPr/>
          </p:nvSpPr>
          <p:spPr>
            <a:xfrm>
              <a:off x="4099832" y="2468492"/>
              <a:ext cx="381513" cy="381513"/>
            </a:xfrm>
            <a:prstGeom prst="plus">
              <a:avLst>
                <a:gd name="adj" fmla="val 37233"/>
              </a:avLst>
            </a:prstGeom>
            <a:solidFill>
              <a:srgbClr val="E8E6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xmlns="" id="{D08EE345-FBF3-344C-AE39-2AA0687E41AD}"/>
                </a:ext>
              </a:extLst>
            </p:cNvPr>
            <p:cNvSpPr/>
            <p:nvPr/>
          </p:nvSpPr>
          <p:spPr>
            <a:xfrm>
              <a:off x="4101246" y="3608546"/>
              <a:ext cx="381513" cy="381513"/>
            </a:xfrm>
            <a:prstGeom prst="plus">
              <a:avLst>
                <a:gd name="adj" fmla="val 37233"/>
              </a:avLst>
            </a:prstGeom>
            <a:solidFill>
              <a:srgbClr val="E8E6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xmlns="" id="{F16E53D3-6A04-C647-AC3D-172B0061C6F3}"/>
                </a:ext>
              </a:extLst>
            </p:cNvPr>
            <p:cNvSpPr/>
            <p:nvPr/>
          </p:nvSpPr>
          <p:spPr>
            <a:xfrm>
              <a:off x="778909" y="2944085"/>
              <a:ext cx="381513" cy="381513"/>
            </a:xfrm>
            <a:prstGeom prst="plus">
              <a:avLst>
                <a:gd name="adj" fmla="val 37233"/>
              </a:avLst>
            </a:prstGeom>
            <a:solidFill>
              <a:srgbClr val="E8E6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9242" y="3482004"/>
              <a:ext cx="661394" cy="552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5"/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137071" y="3536365"/>
              <a:ext cx="812076" cy="469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5376765" y="1046385"/>
              <a:ext cx="268359" cy="2335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i="1" baseline="30000" dirty="0">
                  <a:solidFill>
                    <a:srgbClr val="BFBFBF"/>
                  </a:solidFill>
                  <a:latin typeface="Raleway Light" panose="020B0604020202020204" charset="-18"/>
                  <a:ea typeface="Arial Narrow" charset="0"/>
                  <a:cs typeface="Arial Narrow" charset="0"/>
                </a:rPr>
                <a:t>‡</a:t>
              </a:r>
              <a:r>
                <a:rPr lang="en-US" sz="600" i="1" dirty="0">
                  <a:solidFill>
                    <a:srgbClr val="BFBFBF"/>
                  </a:solidFill>
                  <a:latin typeface="Raleway Light" panose="020B0604020202020204" charset="-18"/>
                  <a:ea typeface="Arial Narrow" charset="0"/>
                  <a:cs typeface="Arial Narrow" charset="0"/>
                </a:rPr>
                <a:t> </a:t>
              </a:r>
              <a:endParaRPr lang="en-US" dirty="0">
                <a:latin typeface="Raleway Light" panose="020B0604020202020204" charset="-18"/>
              </a:endParaRPr>
            </a:p>
          </p:txBody>
        </p:sp>
      </p:grpSp>
      <p:sp>
        <p:nvSpPr>
          <p:cNvPr id="64" name="Cross 63">
            <a:extLst>
              <a:ext uri="{FF2B5EF4-FFF2-40B4-BE49-F238E27FC236}">
                <a16:creationId xmlns:a16="http://schemas.microsoft.com/office/drawing/2014/main" xmlns="" id="{2E1BEB79-C7C8-9144-9275-4391249F1440}"/>
              </a:ext>
            </a:extLst>
          </p:cNvPr>
          <p:cNvSpPr/>
          <p:nvPr/>
        </p:nvSpPr>
        <p:spPr>
          <a:xfrm>
            <a:off x="5509326" y="2835852"/>
            <a:ext cx="381513" cy="381513"/>
          </a:xfrm>
          <a:prstGeom prst="plus">
            <a:avLst>
              <a:gd name="adj" fmla="val 37233"/>
            </a:avLst>
          </a:prstGeom>
          <a:solidFill>
            <a:srgbClr val="E8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5" name="Picture 2" descr="Image result for movidiu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35" y="2768137"/>
            <a:ext cx="1516748" cy="5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movidiu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82" y="1878425"/>
            <a:ext cx="1402456" cy="52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ross 66">
            <a:extLst>
              <a:ext uri="{FF2B5EF4-FFF2-40B4-BE49-F238E27FC236}">
                <a16:creationId xmlns:a16="http://schemas.microsoft.com/office/drawing/2014/main" xmlns="" id="{2E1BEB79-C7C8-9144-9275-4391249F1440}"/>
              </a:ext>
            </a:extLst>
          </p:cNvPr>
          <p:cNvSpPr/>
          <p:nvPr/>
        </p:nvSpPr>
        <p:spPr>
          <a:xfrm>
            <a:off x="5553077" y="1945179"/>
            <a:ext cx="365586" cy="356343"/>
          </a:xfrm>
          <a:prstGeom prst="plus">
            <a:avLst>
              <a:gd name="adj" fmla="val 37233"/>
            </a:avLst>
          </a:prstGeom>
          <a:solidFill>
            <a:srgbClr val="E8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4366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448733" y="151561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Pytania?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hape 1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00" y="1407945"/>
            <a:ext cx="3360300" cy="242921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83593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200" dirty="0" smtClean="0">
                <a:solidFill>
                  <a:schemeClr val="tx1"/>
                </a:solidFill>
              </a:rPr>
              <a:t>Książki - </a:t>
            </a:r>
            <a:r>
              <a:rPr lang="pl-PL" sz="4200" dirty="0" smtClean="0">
                <a:solidFill>
                  <a:srgbClr val="FFC000"/>
                </a:solidFill>
              </a:rPr>
              <a:t>Subiektywny wybór </a:t>
            </a:r>
            <a:endParaRPr lang="en-US" sz="42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14" name="Shape 451"/>
          <p:cNvGrpSpPr/>
          <p:nvPr/>
        </p:nvGrpSpPr>
        <p:grpSpPr>
          <a:xfrm>
            <a:off x="8062446" y="389894"/>
            <a:ext cx="865423" cy="699073"/>
            <a:chOff x="1926350" y="995225"/>
            <a:chExt cx="428650" cy="356600"/>
          </a:xfrm>
        </p:grpSpPr>
        <p:sp>
          <p:nvSpPr>
            <p:cNvPr id="15" name="Shape 45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45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45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455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images-na.ssl-images-amazon.com/images/I/41DWjHboiyL._SX396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19" y="1695080"/>
            <a:ext cx="1895302" cy="23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61fim5QqaqL._SX373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12" y="1711646"/>
            <a:ext cx="1748040" cy="23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-na.ssl-images-amazon.com/images/I/41J7VQyw7%2BL._SX384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62" y="1706350"/>
            <a:ext cx="1850188" cy="239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32980" y="415791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800" dirty="0" smtClean="0">
                <a:solidFill>
                  <a:schemeClr val="tx1"/>
                </a:solidFill>
              </a:rPr>
              <a:t>Sztuczna Inteligencja </a:t>
            </a:r>
            <a:r>
              <a:rPr lang="pl-PL" sz="3800" dirty="0" smtClean="0">
                <a:solidFill>
                  <a:srgbClr val="FFC000"/>
                </a:solidFill>
              </a:rPr>
              <a:t>warsztaty</a:t>
            </a:r>
            <a:endParaRPr lang="en-US" sz="3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098" name="Picture 2" descr="Image result for jupyter notebook transparent 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161" y="182880"/>
            <a:ext cx="1182774" cy="11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97" r="5803"/>
          <a:stretch/>
        </p:blipFill>
        <p:spPr>
          <a:xfrm rot="21296636">
            <a:off x="690050" y="1275052"/>
            <a:ext cx="2263762" cy="2606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7285">
            <a:off x="2347465" y="1606658"/>
            <a:ext cx="2031157" cy="2257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99625">
            <a:off x="4193601" y="1496289"/>
            <a:ext cx="2188768" cy="231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18117"/>
          <a:stretch/>
        </p:blipFill>
        <p:spPr>
          <a:xfrm rot="20716210">
            <a:off x="6171151" y="1510702"/>
            <a:ext cx="2050138" cy="2446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2298" y="4264431"/>
            <a:ext cx="553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dirty="0" smtClean="0">
                <a:latin typeface="Raleway Light" panose="020B0604020202020204" charset="-18"/>
              </a:rPr>
              <a:t>od</a:t>
            </a:r>
            <a:r>
              <a:rPr lang="en-US" sz="1800" dirty="0" smtClean="0">
                <a:latin typeface="Raleway Light" panose="020B0604020202020204" charset="-18"/>
              </a:rPr>
              <a:t> </a:t>
            </a:r>
            <a:r>
              <a:rPr lang="en-US" sz="18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print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‘hello world’</a:t>
            </a:r>
            <a:r>
              <a:rPr lang="en-US" sz="1800" b="1" dirty="0" smtClean="0">
                <a:latin typeface="Consolas" panose="020B0609020204030204" pitchFamily="49" charset="0"/>
              </a:rPr>
              <a:t>)</a:t>
            </a:r>
            <a:r>
              <a:rPr lang="en-US" sz="1800" dirty="0" smtClean="0">
                <a:latin typeface="Raleway Light" panose="020B0604020202020204" charset="-18"/>
              </a:rPr>
              <a:t> </a:t>
            </a:r>
            <a:r>
              <a:rPr lang="pl-PL" sz="1800" dirty="0" smtClean="0">
                <a:latin typeface="Raleway Light" panose="020B0604020202020204" charset="-18"/>
              </a:rPr>
              <a:t>do modelu w chmurze</a:t>
            </a:r>
            <a:endParaRPr lang="en-US" sz="18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903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718615" y="417379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smtClean="0"/>
              <a:t>AI w </a:t>
            </a:r>
            <a:r>
              <a:rPr lang="pl-PL" sz="5400" dirty="0" smtClean="0">
                <a:solidFill>
                  <a:srgbClr val="FFC000"/>
                </a:solidFill>
              </a:rPr>
              <a:t>akcji</a:t>
            </a:r>
            <a:endParaRPr sz="5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" y="1555222"/>
            <a:ext cx="2803524" cy="295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471083"/>
            <a:ext cx="3820884" cy="302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Shape 341"/>
          <p:cNvGrpSpPr/>
          <p:nvPr/>
        </p:nvGrpSpPr>
        <p:grpSpPr>
          <a:xfrm>
            <a:off x="7882358" y="371176"/>
            <a:ext cx="878563" cy="855740"/>
            <a:chOff x="570875" y="4322250"/>
            <a:chExt cx="443300" cy="443325"/>
          </a:xfrm>
        </p:grpSpPr>
        <p:sp>
          <p:nvSpPr>
            <p:cNvPr id="13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8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AI w </a:t>
            </a:r>
            <a:r>
              <a:rPr lang="pl-PL" sz="4400" dirty="0" smtClean="0">
                <a:solidFill>
                  <a:srgbClr val="FFC000"/>
                </a:solidFill>
              </a:rPr>
              <a:t>akcji </a:t>
            </a:r>
            <a:r>
              <a:rPr lang="pl-PL" sz="4400" dirty="0" smtClean="0"/>
              <a:t>(style transfer)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" name="Shape 341"/>
          <p:cNvGrpSpPr/>
          <p:nvPr/>
        </p:nvGrpSpPr>
        <p:grpSpPr>
          <a:xfrm>
            <a:off x="7928658" y="371176"/>
            <a:ext cx="832264" cy="832591"/>
            <a:chOff x="570875" y="4322250"/>
            <a:chExt cx="443300" cy="443325"/>
          </a:xfrm>
        </p:grpSpPr>
        <p:sp>
          <p:nvSpPr>
            <p:cNvPr id="11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4" y="1753987"/>
            <a:ext cx="4174265" cy="2261060"/>
          </a:xfrm>
          <a:prstGeom prst="rect">
            <a:avLst/>
          </a:prstGeom>
        </p:spPr>
      </p:pic>
      <p:pic>
        <p:nvPicPr>
          <p:cNvPr id="1026" name="Picture 2" descr="http://research.nvidia.com/sites/default/files/publications/street_scene_for_press.pn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1561" r="2222" b="2133"/>
          <a:stretch/>
        </p:blipFill>
        <p:spPr bwMode="auto">
          <a:xfrm>
            <a:off x="4705004" y="1338347"/>
            <a:ext cx="3848794" cy="326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2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05307" y="486827"/>
            <a:ext cx="7534141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smtClean="0"/>
              <a:t>Czym </a:t>
            </a:r>
            <a:r>
              <a:rPr lang="pl-PL" sz="5400" dirty="0" smtClean="0">
                <a:solidFill>
                  <a:srgbClr val="FFC000"/>
                </a:solidFill>
              </a:rPr>
              <a:t>jest</a:t>
            </a:r>
            <a:r>
              <a:rPr lang="pl-PL" sz="5400" dirty="0" smtClean="0"/>
              <a:t> Sztuczna Inteligencja?</a:t>
            </a:r>
            <a:br>
              <a:rPr lang="pl-PL" sz="5400" dirty="0" smtClean="0"/>
            </a:br>
            <a:r>
              <a:rPr lang="pl-PL" sz="5400" dirty="0"/>
              <a:t/>
            </a:r>
            <a:br>
              <a:rPr lang="pl-PL" sz="5400" dirty="0"/>
            </a:b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Shape 81"/>
          <p:cNvSpPr txBox="1">
            <a:spLocks/>
          </p:cNvSpPr>
          <p:nvPr/>
        </p:nvSpPr>
        <p:spPr>
          <a:xfrm>
            <a:off x="636280" y="2379076"/>
            <a:ext cx="8078373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 eaLnBrk="1" hangingPunct="1"/>
            <a:r>
              <a:rPr lang="pl-PL" altLang="en-US" dirty="0"/>
              <a:t>Nazwa AI obejmuje maszyny i/lub algorytmy które</a:t>
            </a:r>
            <a:r>
              <a:rPr lang="en-US" altLang="en-US" dirty="0"/>
              <a:t> </a:t>
            </a:r>
            <a:r>
              <a:rPr lang="pl-PL" altLang="en-US" dirty="0"/>
              <a:t>są zdolne do wykonywania zadań wymagających ludzkich zdolności poznawczych </a:t>
            </a:r>
            <a:endParaRPr lang="pl-PL" altLang="en-US" i="1" dirty="0" smtClean="0"/>
          </a:p>
          <a:p>
            <a:pPr marL="0" indent="0" eaLnBrk="1" hangingPunct="1">
              <a:buNone/>
            </a:pPr>
            <a:endParaRPr lang="pl-PL" altLang="en-US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Rozpoznawanie obrazu</a:t>
            </a: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Rozumienie języka naturalnego</a:t>
            </a: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Kompleksowe interakcje z otoczeniem (np. gry, robotyka)</a:t>
            </a:r>
            <a:endParaRPr lang="pl-PL" altLang="en-US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grpSp>
        <p:nvGrpSpPr>
          <p:cNvPr id="14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5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56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>
                <a:solidFill>
                  <a:schemeClr val="bg1"/>
                </a:solidFill>
              </a:rPr>
              <a:t>Kluczowe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elementy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/>
              <a:t>Sztucznej</a:t>
            </a:r>
            <a:r>
              <a:rPr lang="en-US" dirty="0"/>
              <a:t> </a:t>
            </a:r>
            <a:r>
              <a:rPr lang="en-US" dirty="0" err="1"/>
              <a:t>Inteligencji</a:t>
            </a:r>
            <a:endParaRPr lang="en-US"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21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55864" y="499703"/>
            <a:ext cx="734835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>
                <a:solidFill>
                  <a:srgbClr val="FFC000"/>
                </a:solidFill>
              </a:rPr>
              <a:t>Kluczowe</a:t>
            </a:r>
            <a:r>
              <a:rPr lang="pl-PL" sz="4400" dirty="0" smtClean="0"/>
              <a:t> elementy AI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95"/>
          <a:stretch/>
        </p:blipFill>
        <p:spPr>
          <a:xfrm>
            <a:off x="675162" y="1495655"/>
            <a:ext cx="3131003" cy="3094780"/>
          </a:xfrm>
          <a:prstGeom prst="rect">
            <a:avLst/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342480" y="1575647"/>
            <a:ext cx="319563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  <a:t>Sztuczna Inteligencja:</a:t>
            </a:r>
            <a:b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System który posiada zbliżone możliwości intelektualne do ludzkich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  <a:t>Machine Learning:</a:t>
            </a:r>
            <a:b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400" dirty="0" err="1">
                <a:solidFill>
                  <a:schemeClr val="bg2"/>
                </a:solidFill>
                <a:latin typeface="Raleway Light" panose="020B0604020202020204" charset="-18"/>
              </a:rPr>
              <a:t>Sytem</a:t>
            </a: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 i algorytmy </a:t>
            </a:r>
            <a:r>
              <a:rPr lang="pl-PL" altLang="en-US" sz="1400" dirty="0" err="1">
                <a:solidFill>
                  <a:schemeClr val="bg2"/>
                </a:solidFill>
                <a:latin typeface="Raleway Light" panose="020B0604020202020204" charset="-18"/>
              </a:rPr>
              <a:t>kóre</a:t>
            </a: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 są w stanie  poprawić swoje działanie na bazie otrzymywanych danych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l-PL" altLang="en-US" sz="1400" b="1" dirty="0">
              <a:solidFill>
                <a:schemeClr val="bg2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400" b="1" dirty="0" err="1">
                <a:solidFill>
                  <a:schemeClr val="bg2"/>
                </a:solidFill>
                <a:latin typeface="Raleway Light" panose="020B0604020202020204" charset="-18"/>
              </a:rPr>
              <a:t>Deep</a:t>
            </a:r>
            <a: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  <a:t> Learning: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Odmiana ML oparta na </a:t>
            </a:r>
            <a:r>
              <a:rPr lang="pl-PL" altLang="en-US" sz="1400" dirty="0" err="1" smtClean="0">
                <a:solidFill>
                  <a:schemeClr val="bg2"/>
                </a:solidFill>
                <a:latin typeface="Raleway Light" panose="020B0604020202020204" charset="-18"/>
              </a:rPr>
              <a:t>wielo</a:t>
            </a:r>
            <a:r>
              <a:rPr lang="pl-PL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  <a:t>- </a:t>
            </a: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warstwach sztucznych </a:t>
            </a:r>
            <a:r>
              <a:rPr lang="pl-PL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  <a:t>sieciach neuronowych</a:t>
            </a: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.</a:t>
            </a:r>
            <a:r>
              <a:rPr lang="en-US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</a:br>
            <a:endParaRPr lang="en-US" altLang="en-US" sz="1400" dirty="0">
              <a:solidFill>
                <a:schemeClr val="bg2"/>
              </a:solidFill>
              <a:latin typeface="Raleway Light" panose="020B0604020202020204" charset="-18"/>
            </a:endParaRPr>
          </a:p>
        </p:txBody>
      </p:sp>
      <p:pic>
        <p:nvPicPr>
          <p:cNvPr id="1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90" y="1612568"/>
            <a:ext cx="8953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78" y="2625393"/>
            <a:ext cx="8667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78" y="3638218"/>
            <a:ext cx="8667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9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82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74562" y="486827"/>
            <a:ext cx="765086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Programowanie  vs.  </a:t>
            </a:r>
            <a:r>
              <a:rPr lang="pl-PL" sz="4800" dirty="0" smtClean="0">
                <a:solidFill>
                  <a:srgbClr val="FFC000"/>
                </a:solidFill>
              </a:rPr>
              <a:t>ML</a:t>
            </a:r>
            <a:br>
              <a:rPr lang="pl-PL" sz="4800" dirty="0" smtClean="0">
                <a:solidFill>
                  <a:srgbClr val="FFC000"/>
                </a:solidFill>
              </a:rPr>
            </a:br>
            <a:r>
              <a:rPr lang="pl-PL" sz="4800" dirty="0"/>
              <a:t/>
            </a:r>
            <a:br>
              <a:rPr lang="pl-PL" sz="4800" dirty="0"/>
            </a:b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146" name="Picture 2" descr="Traditional Programming vs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24"/>
          <a:stretch/>
        </p:blipFill>
        <p:spPr bwMode="auto">
          <a:xfrm>
            <a:off x="976841" y="1920345"/>
            <a:ext cx="3154892" cy="115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aditional Programming vs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0"/>
          <a:stretch/>
        </p:blipFill>
        <p:spPr bwMode="auto">
          <a:xfrm>
            <a:off x="4778374" y="3081866"/>
            <a:ext cx="3154892" cy="1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58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2927</TotalTime>
  <Words>669</Words>
  <Application>Microsoft Office PowerPoint</Application>
  <PresentationFormat>On-screen Show (16:9)</PresentationFormat>
  <Paragraphs>207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Intel Clear</vt:lpstr>
      <vt:lpstr>Intel Clear Pro</vt:lpstr>
      <vt:lpstr>Lucida Sans Unicode</vt:lpstr>
      <vt:lpstr>Wingdings</vt:lpstr>
      <vt:lpstr>Raleway ExtraBold</vt:lpstr>
      <vt:lpstr>Consolas</vt:lpstr>
      <vt:lpstr>Calibri</vt:lpstr>
      <vt:lpstr>Times New Roman</vt:lpstr>
      <vt:lpstr>Arial</vt:lpstr>
      <vt:lpstr>Arial Narrow</vt:lpstr>
      <vt:lpstr>Raleway Light</vt:lpstr>
      <vt:lpstr>Olivia template</vt:lpstr>
      <vt:lpstr>Sztuczna Inteligencja dla Poetów</vt:lpstr>
      <vt:lpstr>Agenda</vt:lpstr>
      <vt:lpstr>Sztuczna Inteligencja (AI)</vt:lpstr>
      <vt:lpstr>AI w akcji</vt:lpstr>
      <vt:lpstr>AI w akcji (style transfer)</vt:lpstr>
      <vt:lpstr>Czym jest Sztuczna Inteligencja?  </vt:lpstr>
      <vt:lpstr>Kluczowe elementy Sztucznej Inteligencji</vt:lpstr>
      <vt:lpstr>Kluczowe elementy AI</vt:lpstr>
      <vt:lpstr>Programowanie  vs.  ML  </vt:lpstr>
      <vt:lpstr>Programowanie  vs.  ML  </vt:lpstr>
      <vt:lpstr>Uczenie Maszynowe </vt:lpstr>
      <vt:lpstr>Trzy podstawowe typy uczenia maszynowego</vt:lpstr>
      <vt:lpstr>Artificial neural networks</vt:lpstr>
      <vt:lpstr>Jak działa  Uczenie Maszynowe?</vt:lpstr>
      <vt:lpstr>Sztuczne sieci neuronowe</vt:lpstr>
      <vt:lpstr>Sztuczne sieci neuronowe</vt:lpstr>
      <vt:lpstr>Sztuczny neuron</vt:lpstr>
      <vt:lpstr>Jak działa sztuczny neuron?</vt:lpstr>
      <vt:lpstr>System w działaniu</vt:lpstr>
      <vt:lpstr>W jaki sposób sieć się uczy?</vt:lpstr>
      <vt:lpstr>W jaki sposób sieć się uczy?</vt:lpstr>
      <vt:lpstr>5 epok (250 000 cyfr) później</vt:lpstr>
      <vt:lpstr>Deep learning  i sieci konwolucyjne </vt:lpstr>
      <vt:lpstr>Dlaczego deep learning?</vt:lpstr>
      <vt:lpstr>Co widzi komputer?</vt:lpstr>
      <vt:lpstr>Konwo.. co?</vt:lpstr>
      <vt:lpstr>Konwo.. co?</vt:lpstr>
      <vt:lpstr>Jak działają konwolucje?</vt:lpstr>
      <vt:lpstr>Inne typy sieci neuronowych</vt:lpstr>
      <vt:lpstr>AI we wdrożeniach</vt:lpstr>
      <vt:lpstr>Trening vs. inference</vt:lpstr>
      <vt:lpstr>Machine learning workflow</vt:lpstr>
      <vt:lpstr>Machine Learning ZOO</vt:lpstr>
      <vt:lpstr>AI i hardware</vt:lpstr>
      <vt:lpstr>Różne metody wdrożenia ML  na poziomie sprzętowym</vt:lpstr>
      <vt:lpstr>Intel AI hardware</vt:lpstr>
      <vt:lpstr>Pytania?</vt:lpstr>
      <vt:lpstr>Książki - Subiektywny wybór </vt:lpstr>
      <vt:lpstr>Sztuczna Inteligencja warsztaty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Jankowski, Andrzej</dc:creator>
  <cp:keywords>CTPClassification=CTP_NT</cp:keywords>
  <cp:lastModifiedBy>Jankowski, Andrzej</cp:lastModifiedBy>
  <cp:revision>151</cp:revision>
  <dcterms:modified xsi:type="dcterms:W3CDTF">2018-05-21T10:45:44Z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52887fc7-3146-4097-8e48-a858d73c6952</vt:lpwstr>
  </property>
  <property fmtid="{D5CDD505-2E9C-101B-9397-08002B2CF9AE}" pid="3" name="CTPClassification">
    <vt:lpwstr>CTP_NT</vt:lpwstr>
  </property>
  <property fmtid="{D5CDD505-2E9C-101B-9397-08002B2CF9AE}" pid="4" name="CTP_TimeStamp">
    <vt:lpwstr>2018-05-21 10:45:41Z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</Properties>
</file>